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5"/>
  </p:notesMasterIdLst>
  <p:sldIdLst>
    <p:sldId id="256" r:id="rId2"/>
    <p:sldId id="257" r:id="rId3"/>
    <p:sldId id="271" r:id="rId4"/>
    <p:sldId id="258" r:id="rId5"/>
    <p:sldId id="284" r:id="rId6"/>
    <p:sldId id="259" r:id="rId7"/>
    <p:sldId id="291" r:id="rId8"/>
    <p:sldId id="260" r:id="rId9"/>
    <p:sldId id="261" r:id="rId10"/>
    <p:sldId id="262" r:id="rId11"/>
    <p:sldId id="286" r:id="rId12"/>
    <p:sldId id="287" r:id="rId13"/>
    <p:sldId id="288" r:id="rId14"/>
    <p:sldId id="289" r:id="rId15"/>
    <p:sldId id="290" r:id="rId16"/>
    <p:sldId id="272" r:id="rId17"/>
    <p:sldId id="282" r:id="rId18"/>
    <p:sldId id="283" r:id="rId19"/>
    <p:sldId id="279" r:id="rId20"/>
    <p:sldId id="280" r:id="rId21"/>
    <p:sldId id="281" r:id="rId22"/>
    <p:sldId id="273" r:id="rId23"/>
    <p:sldId id="292" r:id="rId24"/>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9" autoAdjust="0"/>
    <p:restoredTop sz="94660"/>
  </p:normalViewPr>
  <p:slideViewPr>
    <p:cSldViewPr snapToGrid="0">
      <p:cViewPr varScale="1">
        <p:scale>
          <a:sx n="97" d="100"/>
          <a:sy n="97" d="100"/>
        </p:scale>
        <p:origin x="8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0F88-ED8E-4CE3-8635-0C2762BF40D5}"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E788DACF-C602-475F-BDD2-ABB5F0AC8989}">
      <dgm:prSet phldrT="[Текст]"/>
      <dgm:spPr>
        <a:solidFill>
          <a:schemeClr val="accent5">
            <a:lumMod val="75000"/>
          </a:schemeClr>
        </a:solidFill>
      </dgm:spPr>
      <dgm:t>
        <a:bodyPr/>
        <a:lstStyle/>
        <a:p>
          <a:r>
            <a:rPr lang="ru-RU" dirty="0" smtClean="0"/>
            <a:t>Профессия инженер выходит за рамки чисто технической сферы</a:t>
          </a:r>
          <a:endParaRPr lang="ru-RU" dirty="0"/>
        </a:p>
      </dgm:t>
    </dgm:pt>
    <dgm:pt modelId="{D741A7E0-5160-427A-9A14-B2E9EC968C8F}" type="parTrans" cxnId="{F64C0149-724F-45E8-96A9-378D2579DA91}">
      <dgm:prSet/>
      <dgm:spPr/>
      <dgm:t>
        <a:bodyPr/>
        <a:lstStyle/>
        <a:p>
          <a:endParaRPr lang="ru-RU"/>
        </a:p>
      </dgm:t>
    </dgm:pt>
    <dgm:pt modelId="{30524B63-6E7E-4616-A4AB-606D5A5B2A07}" type="sibTrans" cxnId="{F64C0149-724F-45E8-96A9-378D2579DA91}">
      <dgm:prSet/>
      <dgm:spPr/>
      <dgm:t>
        <a:bodyPr/>
        <a:lstStyle/>
        <a:p>
          <a:endParaRPr lang="ru-RU"/>
        </a:p>
      </dgm:t>
    </dgm:pt>
    <dgm:pt modelId="{6BA32A73-AF4C-4159-BE19-259A0740B433}">
      <dgm:prSet phldrT="[Текст]"/>
      <dgm:spPr>
        <a:solidFill>
          <a:schemeClr val="accent3">
            <a:lumMod val="75000"/>
          </a:schemeClr>
        </a:solidFill>
      </dgm:spPr>
      <dgm:t>
        <a:bodyPr/>
        <a:lstStyle/>
        <a:p>
          <a:r>
            <a:rPr lang="ru-RU" dirty="0" smtClean="0"/>
            <a:t>Профессии педагогические выходят за рамки сферы «человек-человек»</a:t>
          </a:r>
          <a:endParaRPr lang="ru-RU" dirty="0"/>
        </a:p>
      </dgm:t>
    </dgm:pt>
    <dgm:pt modelId="{742E4A13-7DA8-4B45-9F88-91D0B0D1C629}" type="parTrans" cxnId="{4A859245-666B-411B-A087-34EBC7044CF5}">
      <dgm:prSet/>
      <dgm:spPr/>
      <dgm:t>
        <a:bodyPr/>
        <a:lstStyle/>
        <a:p>
          <a:endParaRPr lang="ru-RU"/>
        </a:p>
      </dgm:t>
    </dgm:pt>
    <dgm:pt modelId="{6CACF97A-F7CB-43D7-9342-FE95F9206419}" type="sibTrans" cxnId="{4A859245-666B-411B-A087-34EBC7044CF5}">
      <dgm:prSet/>
      <dgm:spPr/>
      <dgm:t>
        <a:bodyPr/>
        <a:lstStyle/>
        <a:p>
          <a:endParaRPr lang="ru-RU"/>
        </a:p>
      </dgm:t>
    </dgm:pt>
    <dgm:pt modelId="{5FA227EF-BA57-4834-B7F6-536B8CFEF9C2}" type="pres">
      <dgm:prSet presAssocID="{B9F20F88-ED8E-4CE3-8635-0C2762BF40D5}" presName="diagram" presStyleCnt="0">
        <dgm:presLayoutVars>
          <dgm:dir/>
          <dgm:resizeHandles val="exact"/>
        </dgm:presLayoutVars>
      </dgm:prSet>
      <dgm:spPr/>
      <dgm:t>
        <a:bodyPr/>
        <a:lstStyle/>
        <a:p>
          <a:endParaRPr lang="ru-RU"/>
        </a:p>
      </dgm:t>
    </dgm:pt>
    <dgm:pt modelId="{A253EF7C-7EDD-49C0-97DC-3227BFDE8620}" type="pres">
      <dgm:prSet presAssocID="{E788DACF-C602-475F-BDD2-ABB5F0AC8989}" presName="arrow" presStyleLbl="node1" presStyleIdx="0" presStyleCnt="2">
        <dgm:presLayoutVars>
          <dgm:bulletEnabled val="1"/>
        </dgm:presLayoutVars>
      </dgm:prSet>
      <dgm:spPr/>
      <dgm:t>
        <a:bodyPr/>
        <a:lstStyle/>
        <a:p>
          <a:endParaRPr lang="ru-RU"/>
        </a:p>
      </dgm:t>
    </dgm:pt>
    <dgm:pt modelId="{9EF2E5D7-6929-4CB9-829A-6A3741E83F68}" type="pres">
      <dgm:prSet presAssocID="{6BA32A73-AF4C-4159-BE19-259A0740B433}" presName="arrow" presStyleLbl="node1" presStyleIdx="1" presStyleCnt="2">
        <dgm:presLayoutVars>
          <dgm:bulletEnabled val="1"/>
        </dgm:presLayoutVars>
      </dgm:prSet>
      <dgm:spPr/>
      <dgm:t>
        <a:bodyPr/>
        <a:lstStyle/>
        <a:p>
          <a:endParaRPr lang="ru-RU"/>
        </a:p>
      </dgm:t>
    </dgm:pt>
  </dgm:ptLst>
  <dgm:cxnLst>
    <dgm:cxn modelId="{C4BA3F31-9F12-4407-B9EE-F97FD922F104}" type="presOf" srcId="{E788DACF-C602-475F-BDD2-ABB5F0AC8989}" destId="{A253EF7C-7EDD-49C0-97DC-3227BFDE8620}" srcOrd="0" destOrd="0" presId="urn:microsoft.com/office/officeart/2005/8/layout/arrow5"/>
    <dgm:cxn modelId="{EEAD6371-978D-49AC-8A2D-D6F9F7C813B8}" type="presOf" srcId="{6BA32A73-AF4C-4159-BE19-259A0740B433}" destId="{9EF2E5D7-6929-4CB9-829A-6A3741E83F68}" srcOrd="0" destOrd="0" presId="urn:microsoft.com/office/officeart/2005/8/layout/arrow5"/>
    <dgm:cxn modelId="{BBFF7D73-C36C-48BD-84B3-0685C96AF5B7}" type="presOf" srcId="{B9F20F88-ED8E-4CE3-8635-0C2762BF40D5}" destId="{5FA227EF-BA57-4834-B7F6-536B8CFEF9C2}" srcOrd="0" destOrd="0" presId="urn:microsoft.com/office/officeart/2005/8/layout/arrow5"/>
    <dgm:cxn modelId="{F64C0149-724F-45E8-96A9-378D2579DA91}" srcId="{B9F20F88-ED8E-4CE3-8635-0C2762BF40D5}" destId="{E788DACF-C602-475F-BDD2-ABB5F0AC8989}" srcOrd="0" destOrd="0" parTransId="{D741A7E0-5160-427A-9A14-B2E9EC968C8F}" sibTransId="{30524B63-6E7E-4616-A4AB-606D5A5B2A07}"/>
    <dgm:cxn modelId="{4A859245-666B-411B-A087-34EBC7044CF5}" srcId="{B9F20F88-ED8E-4CE3-8635-0C2762BF40D5}" destId="{6BA32A73-AF4C-4159-BE19-259A0740B433}" srcOrd="1" destOrd="0" parTransId="{742E4A13-7DA8-4B45-9F88-91D0B0D1C629}" sibTransId="{6CACF97A-F7CB-43D7-9342-FE95F9206419}"/>
    <dgm:cxn modelId="{E5258D21-96BC-489B-BC6D-1ACA894347D6}" type="presParOf" srcId="{5FA227EF-BA57-4834-B7F6-536B8CFEF9C2}" destId="{A253EF7C-7EDD-49C0-97DC-3227BFDE8620}" srcOrd="0" destOrd="0" presId="urn:microsoft.com/office/officeart/2005/8/layout/arrow5"/>
    <dgm:cxn modelId="{6D238798-8903-439D-A9BB-285D813A6C33}" type="presParOf" srcId="{5FA227EF-BA57-4834-B7F6-536B8CFEF9C2}" destId="{9EF2E5D7-6929-4CB9-829A-6A3741E83F6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3EF7C-7EDD-49C0-97DC-3227BFDE8620}">
      <dsp:nvSpPr>
        <dsp:cNvPr id="0" name=""/>
        <dsp:cNvSpPr/>
      </dsp:nvSpPr>
      <dsp:spPr>
        <a:xfrm rot="16200000">
          <a:off x="457" y="492512"/>
          <a:ext cx="3540938" cy="3540938"/>
        </a:xfrm>
        <a:prstGeom prst="downArrow">
          <a:avLst>
            <a:gd name="adj1" fmla="val 50000"/>
            <a:gd name="adj2" fmla="val 35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Профессия инженер выходит за рамки чисто технической сферы</a:t>
          </a:r>
          <a:endParaRPr lang="ru-RU" sz="2200" kern="1200" dirty="0"/>
        </a:p>
      </dsp:txBody>
      <dsp:txXfrm rot="5400000">
        <a:off x="458" y="1377746"/>
        <a:ext cx="2921274" cy="1770469"/>
      </dsp:txXfrm>
    </dsp:sp>
    <dsp:sp modelId="{9EF2E5D7-6929-4CB9-829A-6A3741E83F68}">
      <dsp:nvSpPr>
        <dsp:cNvPr id="0" name=""/>
        <dsp:cNvSpPr/>
      </dsp:nvSpPr>
      <dsp:spPr>
        <a:xfrm rot="5400000">
          <a:off x="3761566" y="492512"/>
          <a:ext cx="3540938" cy="3540938"/>
        </a:xfrm>
        <a:prstGeom prst="downArrow">
          <a:avLst>
            <a:gd name="adj1" fmla="val 50000"/>
            <a:gd name="adj2" fmla="val 3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Профессии педагогические выходят за рамки сферы «человек-человек»</a:t>
          </a:r>
          <a:endParaRPr lang="ru-RU" sz="2200" kern="1200" dirty="0"/>
        </a:p>
      </dsp:txBody>
      <dsp:txXfrm rot="-5400000">
        <a:off x="4381231" y="1377747"/>
        <a:ext cx="2921274" cy="177046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0C8E0D2F-4870-4A55-B2E5-EF3C36092B41}" type="datetimeFigureOut">
              <a:rPr lang="ru-RU" smtClean="0"/>
              <a:t>23.04.2019</a:t>
            </a:fld>
            <a:endParaRPr lang="ru-RU"/>
          </a:p>
        </p:txBody>
      </p:sp>
      <p:sp>
        <p:nvSpPr>
          <p:cNvPr id="4" name="Образ слайда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0E5B5DD7-9518-4C84-8538-DF41F723EB0D}" type="slidenum">
              <a:rPr lang="ru-RU" smtClean="0"/>
              <a:t>‹#›</a:t>
            </a:fld>
            <a:endParaRPr lang="ru-RU"/>
          </a:p>
        </p:txBody>
      </p:sp>
    </p:spTree>
    <p:extLst>
      <p:ext uri="{BB962C8B-B14F-4D97-AF65-F5344CB8AC3E}">
        <p14:creationId xmlns:p14="http://schemas.microsoft.com/office/powerpoint/2010/main" val="128202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E5B5DD7-9518-4C84-8538-DF41F723EB0D}" type="slidenum">
              <a:rPr lang="ru-RU" smtClean="0"/>
              <a:t>1</a:t>
            </a:fld>
            <a:endParaRPr lang="ru-RU"/>
          </a:p>
        </p:txBody>
      </p:sp>
    </p:spTree>
    <p:extLst>
      <p:ext uri="{BB962C8B-B14F-4D97-AF65-F5344CB8AC3E}">
        <p14:creationId xmlns:p14="http://schemas.microsoft.com/office/powerpoint/2010/main" val="35636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S PGothic" panose="020B0600070205080204" pitchFamily="34" charset="-128"/>
                <a:cs typeface="+mn-cs"/>
              </a:rPr>
              <a:t>And now we enter Industry 4.0, in which computers and automation will come together in an entirely new way, with robotics connected remotely to computer systems equipped with machine learning algorithms that can learn and control the robotics with very little input from human operators.</a:t>
            </a:r>
          </a:p>
          <a:p>
            <a:r>
              <a:rPr lang="en-US" sz="1200" kern="1200" dirty="0">
                <a:solidFill>
                  <a:schemeClr val="tx1"/>
                </a:solidFill>
                <a:effectLst/>
                <a:latin typeface="Arial" charset="0"/>
                <a:ea typeface="MS PGothic" panose="020B0600070205080204" pitchFamily="34" charset="-128"/>
                <a:cs typeface="+mn-cs"/>
              </a:rPr>
              <a:t>Industry 4.0 introduces what has been called the “smart factory,” in which cyber-physical systems monitor the physical processes of the factory and make decentralized decisions. The physical systems become Internet of Things, communicating and cooperating both with each other and with humans in real time via the wireless web.</a:t>
            </a:r>
          </a:p>
          <a:p>
            <a:r>
              <a:rPr lang="en-US" sz="1200" kern="1200" dirty="0">
                <a:solidFill>
                  <a:schemeClr val="tx1"/>
                </a:solidFill>
                <a:effectLst/>
                <a:latin typeface="Arial" charset="0"/>
                <a:ea typeface="MS PGothic" panose="020B0600070205080204" pitchFamily="34" charset="-128"/>
                <a:cs typeface="+mn-cs"/>
              </a:rPr>
              <a:t>For a factory or system to be considered Industry 4.0, it must include:</a:t>
            </a:r>
          </a:p>
          <a:p>
            <a:pPr lvl="0"/>
            <a:r>
              <a:rPr lang="en-US" sz="1200" kern="1200" dirty="0">
                <a:solidFill>
                  <a:schemeClr val="tx1"/>
                </a:solidFill>
                <a:effectLst/>
                <a:latin typeface="Arial" charset="0"/>
                <a:ea typeface="MS PGothic" panose="020B0600070205080204" pitchFamily="34" charset="-128"/>
                <a:cs typeface="+mn-cs"/>
              </a:rPr>
              <a:t>Interoperability — machines, devices, sensors and people that connect and communicate with one another.</a:t>
            </a:r>
          </a:p>
          <a:p>
            <a:pPr lvl="0"/>
            <a:r>
              <a:rPr lang="en-US" sz="1200" kern="1200" dirty="0">
                <a:solidFill>
                  <a:schemeClr val="tx1"/>
                </a:solidFill>
                <a:effectLst/>
                <a:latin typeface="Arial" charset="0"/>
                <a:ea typeface="MS PGothic" panose="020B0600070205080204" pitchFamily="34" charset="-128"/>
                <a:cs typeface="+mn-cs"/>
              </a:rPr>
              <a:t>Information transparency — the systems create a virtual copy of the physical world through sensor data in order to contextualize information.</a:t>
            </a:r>
          </a:p>
          <a:p>
            <a:pPr lvl="0"/>
            <a:r>
              <a:rPr lang="en-US" sz="1200" kern="1200" dirty="0">
                <a:solidFill>
                  <a:schemeClr val="tx1"/>
                </a:solidFill>
                <a:effectLst/>
                <a:latin typeface="Arial" charset="0"/>
                <a:ea typeface="MS PGothic" panose="020B0600070205080204" pitchFamily="34" charset="-128"/>
                <a:cs typeface="+mn-cs"/>
              </a:rPr>
              <a:t>Technical assistance — both the ability of the systems to support humans in making decisions and solving problems </a:t>
            </a:r>
            <a:r>
              <a:rPr lang="en-US" sz="1200" i="1" kern="1200" dirty="0">
                <a:solidFill>
                  <a:schemeClr val="tx1"/>
                </a:solidFill>
                <a:effectLst/>
                <a:latin typeface="Arial" charset="0"/>
                <a:ea typeface="MS PGothic" panose="020B0600070205080204" pitchFamily="34" charset="-128"/>
                <a:cs typeface="+mn-cs"/>
              </a:rPr>
              <a:t>and</a:t>
            </a:r>
            <a:r>
              <a:rPr lang="en-US" sz="1200" kern="1200" dirty="0">
                <a:solidFill>
                  <a:schemeClr val="tx1"/>
                </a:solidFill>
                <a:effectLst/>
                <a:latin typeface="Arial" charset="0"/>
                <a:ea typeface="MS PGothic" panose="020B0600070205080204" pitchFamily="34" charset="-128"/>
                <a:cs typeface="+mn-cs"/>
              </a:rPr>
              <a:t> the ability to assist humans with tasks that are too difficult or unsafe for humans.</a:t>
            </a:r>
          </a:p>
          <a:p>
            <a:pPr lvl="0"/>
            <a:r>
              <a:rPr lang="en-US" sz="1200" kern="1200" dirty="0">
                <a:solidFill>
                  <a:schemeClr val="tx1"/>
                </a:solidFill>
                <a:effectLst/>
                <a:latin typeface="Arial" charset="0"/>
                <a:ea typeface="MS PGothic" panose="020B0600070205080204" pitchFamily="34" charset="-128"/>
                <a:cs typeface="+mn-cs"/>
              </a:rPr>
              <a:t>Decentralized decision-making — the ability of cyber-physical systems to make simple decisions on their own and become as autonomous as possible.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8BDD14-4D18-44CA-84CD-46CA0B619B7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411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8BDD14-4D18-44CA-84CD-46CA0B619B7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0254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5" name="Picture 2" descr="C:\design\2014\02_пед\53_шаблон презентации\01_slide_vershin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6" y="-37336"/>
            <a:ext cx="9213868" cy="69129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195736" y="2130425"/>
            <a:ext cx="6408712" cy="1470025"/>
          </a:xfrm>
        </p:spPr>
        <p:txBody>
          <a:bodyPr/>
          <a:lstStyle>
            <a:lvl1pPr algn="r">
              <a:defRPr>
                <a:solidFill>
                  <a:srgbClr val="FFFF00"/>
                </a:solidFill>
                <a:latin typeface="Bebas Neue Bold" pitchFamily="34" charset="-52"/>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2195736" y="4149080"/>
            <a:ext cx="6408712" cy="2016224"/>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1267534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617780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167274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524A1F-2DA9-445E-B16B-33F82461C382}" type="slidenum">
              <a:rPr lang="ru-RU" smtClean="0"/>
              <a:t>‹#›</a:t>
            </a:fld>
            <a:endParaRPr lang="ru-RU"/>
          </a:p>
        </p:txBody>
      </p:sp>
    </p:spTree>
    <p:extLst>
      <p:ext uri="{BB962C8B-B14F-4D97-AF65-F5344CB8AC3E}">
        <p14:creationId xmlns:p14="http://schemas.microsoft.com/office/powerpoint/2010/main" val="3217533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lstStyle/>
          <a:p>
            <a:r>
              <a:rPr lang="ru-RU" smtClean="0"/>
              <a:t>Образец заголовка</a:t>
            </a:r>
            <a:endParaRPr lang="ru-RU" dirty="0"/>
          </a:p>
        </p:txBody>
      </p:sp>
      <p:sp>
        <p:nvSpPr>
          <p:cNvPr id="3" name="Объект 2"/>
          <p:cNvSpPr>
            <a:spLocks noGrp="1"/>
          </p:cNvSpPr>
          <p:nvPr>
            <p:ph idx="1"/>
          </p:nvPr>
        </p:nvSpPr>
        <p:spPr>
          <a:xfrm>
            <a:off x="2339752" y="1600200"/>
            <a:ext cx="6347048" cy="4525963"/>
          </a:xfrm>
        </p:spPr>
        <p:txBody>
          <a:bodyPr/>
          <a:lstStyle>
            <a:lvl1pPr marL="342900" indent="-342900">
              <a:buFontTx/>
              <a:buBlip>
                <a:blip r:embed="rId2"/>
              </a:buBlip>
              <a:defRPr/>
            </a:lvl1pPr>
            <a:lvl2pPr marL="742950" indent="-285750">
              <a:buFontTx/>
              <a:buBlip>
                <a:blip r:embed="rId3"/>
              </a:buBlip>
              <a:defRPr/>
            </a:lvl2pPr>
            <a:lvl3pPr marL="1143000" indent="-228600">
              <a:buFontTx/>
              <a:buBlip>
                <a:blip r:embed="rId4"/>
              </a:buBlip>
              <a:defRPr/>
            </a:lvl3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606698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41041942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583601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33416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406658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48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9875797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41895064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design\2014\02_пед\53_шаблон презентации\01_slide rsvpu_bg_page_4x3_var.3.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5102"/>
            <a:ext cx="9179491" cy="68831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design\2014\02_пед\53_шаблон презентации\01_slide rsvpu_bg_page_4x3_var.3.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491" y="-25102"/>
            <a:ext cx="9179491" cy="68831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267744" y="1628800"/>
            <a:ext cx="6563072"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52AF-21AD-4F0A-ACB4-8866ABDBF6F0}" type="slidenum">
              <a:rPr lang="ru-RU" smtClean="0"/>
              <a:t>‹#›</a:t>
            </a:fld>
            <a:endParaRPr lang="ru-RU"/>
          </a:p>
        </p:txBody>
      </p:sp>
    </p:spTree>
    <p:extLst>
      <p:ext uri="{BB962C8B-B14F-4D97-AF65-F5344CB8AC3E}">
        <p14:creationId xmlns:p14="http://schemas.microsoft.com/office/powerpoint/2010/main" val="344821124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D59"/>
          </a:solidFill>
          <a:latin typeface="+mj-lt"/>
          <a:ea typeface="+mj-ea"/>
          <a:cs typeface="+mj-cs"/>
        </a:defRPr>
      </a:lvl1pPr>
    </p:titleStyle>
    <p:bodyStyle>
      <a:lvl1pPr marL="342900" indent="-342900" algn="l" defTabSz="914400" rtl="0" eaLnBrk="1" latinLnBrk="0" hangingPunct="1">
        <a:spcBef>
          <a:spcPct val="20000"/>
        </a:spcBef>
        <a:buFontTx/>
        <a:buBlip>
          <a:blip r:embed="rId15"/>
        </a:buBlip>
        <a:defRPr sz="3200" kern="1200">
          <a:solidFill>
            <a:srgbClr val="004D59"/>
          </a:solidFill>
          <a:latin typeface="+mn-lt"/>
          <a:ea typeface="+mn-ea"/>
          <a:cs typeface="+mn-cs"/>
        </a:defRPr>
      </a:lvl1pPr>
      <a:lvl2pPr marL="742950" indent="-285750" algn="l" defTabSz="914400" rtl="0" eaLnBrk="1" latinLnBrk="0" hangingPunct="1">
        <a:spcBef>
          <a:spcPct val="20000"/>
        </a:spcBef>
        <a:buFontTx/>
        <a:buBlip>
          <a:blip r:embed="rId16"/>
        </a:buBlip>
        <a:defRPr sz="2800" kern="1200">
          <a:solidFill>
            <a:srgbClr val="00ACC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76550" y="2969522"/>
            <a:ext cx="6158204" cy="1470025"/>
          </a:xfrm>
        </p:spPr>
        <p:txBody>
          <a:bodyPr>
            <a:normAutofit fontScale="90000"/>
          </a:bodyPr>
          <a:lstStyle/>
          <a:p>
            <a:r>
              <a:rPr lang="ru-RU" sz="3600" dirty="0"/>
              <a:t>ОБРАЗОВАТЕЛЬНЫЙ ИНЖИНИРИНГ В КОНТЕКСТЕ ЦИФРОВИЗАЦИИ</a:t>
            </a:r>
            <a:br>
              <a:rPr lang="ru-RU" sz="3600" dirty="0"/>
            </a:br>
            <a:r>
              <a:rPr lang="ru-RU" dirty="0"/>
              <a:t> </a:t>
            </a:r>
            <a:br>
              <a:rPr lang="ru-RU" dirty="0"/>
            </a:br>
            <a:endParaRPr lang="ru-RU" dirty="0"/>
          </a:p>
        </p:txBody>
      </p:sp>
      <p:sp>
        <p:nvSpPr>
          <p:cNvPr id="3" name="Подзаголовок 2"/>
          <p:cNvSpPr>
            <a:spLocks noGrp="1"/>
          </p:cNvSpPr>
          <p:nvPr>
            <p:ph type="subTitle" idx="1"/>
          </p:nvPr>
        </p:nvSpPr>
        <p:spPr>
          <a:xfrm>
            <a:off x="2195736" y="4250642"/>
            <a:ext cx="6948264" cy="2016224"/>
          </a:xfrm>
        </p:spPr>
        <p:txBody>
          <a:bodyPr>
            <a:normAutofit fontScale="85000" lnSpcReduction="20000"/>
          </a:bodyPr>
          <a:lstStyle/>
          <a:p>
            <a:pPr>
              <a:spcBef>
                <a:spcPts val="600"/>
              </a:spcBef>
              <a:spcAft>
                <a:spcPts val="600"/>
              </a:spcAft>
            </a:pPr>
            <a:r>
              <a:rPr lang="ru-RU" b="1" dirty="0" smtClean="0">
                <a:solidFill>
                  <a:schemeClr val="tx1"/>
                </a:solidFill>
              </a:rPr>
              <a:t>Людмила Михайловна </a:t>
            </a:r>
            <a:r>
              <a:rPr lang="ru-RU" b="1" dirty="0" err="1" smtClean="0">
                <a:solidFill>
                  <a:schemeClr val="tx1"/>
                </a:solidFill>
              </a:rPr>
              <a:t>Андрюхина</a:t>
            </a:r>
            <a:r>
              <a:rPr lang="ru-RU" b="1" dirty="0" smtClean="0">
                <a:solidFill>
                  <a:schemeClr val="tx1"/>
                </a:solidFill>
              </a:rPr>
              <a:t> </a:t>
            </a:r>
            <a:r>
              <a:rPr lang="ru-RU" dirty="0" smtClean="0">
                <a:solidFill>
                  <a:schemeClr val="tx1"/>
                </a:solidFill>
              </a:rPr>
              <a:t>– </a:t>
            </a:r>
            <a:endParaRPr lang="ru-RU" dirty="0">
              <a:solidFill>
                <a:schemeClr val="tx1"/>
              </a:solidFill>
            </a:endParaRPr>
          </a:p>
          <a:p>
            <a:pPr algn="ctr">
              <a:spcBef>
                <a:spcPts val="600"/>
              </a:spcBef>
              <a:spcAft>
                <a:spcPts val="600"/>
              </a:spcAft>
            </a:pPr>
            <a:r>
              <a:rPr lang="ru-RU" dirty="0">
                <a:solidFill>
                  <a:schemeClr val="tx1"/>
                </a:solidFill>
              </a:rPr>
              <a:t>д</a:t>
            </a:r>
            <a:r>
              <a:rPr lang="ru-RU" dirty="0" smtClean="0">
                <a:solidFill>
                  <a:schemeClr val="tx1"/>
                </a:solidFill>
              </a:rPr>
              <a:t>октор философских наук, профессор </a:t>
            </a:r>
            <a:r>
              <a:rPr lang="ru-RU" dirty="0">
                <a:solidFill>
                  <a:schemeClr val="tx1"/>
                </a:solidFill>
              </a:rPr>
              <a:t>Российского государственного </a:t>
            </a:r>
            <a:br>
              <a:rPr lang="ru-RU" dirty="0">
                <a:solidFill>
                  <a:schemeClr val="tx1"/>
                </a:solidFill>
              </a:rPr>
            </a:br>
            <a:r>
              <a:rPr lang="ru-RU" dirty="0">
                <a:solidFill>
                  <a:schemeClr val="tx1"/>
                </a:solidFill>
              </a:rPr>
              <a:t>профессионально-педагогического университета</a:t>
            </a:r>
          </a:p>
          <a:p>
            <a:endParaRPr lang="ru-RU" dirty="0"/>
          </a:p>
        </p:txBody>
      </p:sp>
      <p:sp>
        <p:nvSpPr>
          <p:cNvPr id="4" name="TextBox 3"/>
          <p:cNvSpPr txBox="1"/>
          <p:nvPr/>
        </p:nvSpPr>
        <p:spPr>
          <a:xfrm>
            <a:off x="8788400" y="6578600"/>
            <a:ext cx="246354" cy="369332"/>
          </a:xfrm>
          <a:prstGeom prst="rect">
            <a:avLst/>
          </a:prstGeom>
          <a:noFill/>
        </p:spPr>
        <p:txBody>
          <a:bodyPr wrap="square" rtlCol="0">
            <a:spAutoFit/>
          </a:bodyPr>
          <a:lstStyle/>
          <a:p>
            <a:r>
              <a:rPr lang="ru-RU" dirty="0" smtClean="0"/>
              <a:t>1</a:t>
            </a:r>
            <a:endParaRPr lang="ru-RU"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260048747"/>
              </p:ext>
            </p:extLst>
          </p:nvPr>
        </p:nvGraphicFramePr>
        <p:xfrm>
          <a:off x="1171575" y="2411520"/>
          <a:ext cx="1828800" cy="885825"/>
        </p:xfrm>
        <a:graphic>
          <a:graphicData uri="http://schemas.openxmlformats.org/presentationml/2006/ole">
            <mc:AlternateContent xmlns:mc="http://schemas.openxmlformats.org/markup-compatibility/2006">
              <mc:Choice xmlns:v="urn:schemas-microsoft-com:vml" Requires="v">
                <p:oleObj spid="_x0000_s1056" name="Точечный рисунок" r:id="rId4" imgW="2029108" imgH="800212" progId="Paint.Picture">
                  <p:embed/>
                </p:oleObj>
              </mc:Choice>
              <mc:Fallback>
                <p:oleObj name="Точечный рисунок" r:id="rId4" imgW="2029108" imgH="800212"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2411520"/>
                        <a:ext cx="18288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518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Инженерная составляющая  образовательной деятельности</a:t>
            </a:r>
            <a:endParaRPr lang="ru-RU" sz="3200" dirty="0"/>
          </a:p>
        </p:txBody>
      </p:sp>
      <p:sp>
        <p:nvSpPr>
          <p:cNvPr id="3" name="Объект 2"/>
          <p:cNvSpPr>
            <a:spLocks noGrp="1"/>
          </p:cNvSpPr>
          <p:nvPr>
            <p:ph idx="1"/>
          </p:nvPr>
        </p:nvSpPr>
        <p:spPr>
          <a:xfrm>
            <a:off x="580913" y="1600200"/>
            <a:ext cx="8105887" cy="4525963"/>
          </a:xfrm>
        </p:spPr>
        <p:txBody>
          <a:bodyPr>
            <a:normAutofit fontScale="70000" lnSpcReduction="20000"/>
          </a:bodyPr>
          <a:lstStyle/>
          <a:p>
            <a:pPr marL="514350" indent="-514350">
              <a:buFont typeface="+mj-lt"/>
              <a:buAutoNum type="arabicPeriod"/>
            </a:pPr>
            <a:r>
              <a:rPr lang="ru-RU" i="1" dirty="0" smtClean="0"/>
              <a:t>проектный </a:t>
            </a:r>
            <a:r>
              <a:rPr lang="ru-RU" i="1" dirty="0"/>
              <a:t>характер педагогической деятельности</a:t>
            </a:r>
            <a:r>
              <a:rPr lang="ru-RU" dirty="0"/>
              <a:t> и собственно возрастающая </a:t>
            </a:r>
            <a:r>
              <a:rPr lang="ru-RU" dirty="0" err="1"/>
              <a:t>проектность</a:t>
            </a:r>
            <a:r>
              <a:rPr lang="ru-RU" dirty="0"/>
              <a:t> образования как социальной системы</a:t>
            </a:r>
            <a:r>
              <a:rPr lang="ru-RU" dirty="0" smtClean="0"/>
              <a:t>.</a:t>
            </a:r>
          </a:p>
          <a:p>
            <a:pPr marL="514350" indent="-514350">
              <a:buFont typeface="+mj-lt"/>
              <a:buAutoNum type="arabicPeriod"/>
            </a:pPr>
            <a:r>
              <a:rPr lang="ru-RU" i="1" dirty="0"/>
              <a:t>функции  навигации  в цифровой образовательной среде</a:t>
            </a:r>
            <a:r>
              <a:rPr lang="ru-RU" dirty="0"/>
              <a:t>, насыщенной самыми современными  ИКТ технологиями, к  которым относят, как минимум,   </a:t>
            </a:r>
            <a:r>
              <a:rPr lang="ru-RU" dirty="0" err="1"/>
              <a:t>блокчейн</a:t>
            </a:r>
            <a:r>
              <a:rPr lang="ru-RU" dirty="0"/>
              <a:t>, искусственный интеллект и виртуальную </a:t>
            </a:r>
            <a:r>
              <a:rPr lang="ru-RU" dirty="0" smtClean="0"/>
              <a:t>реальность</a:t>
            </a:r>
          </a:p>
          <a:p>
            <a:pPr marL="514350" indent="-514350">
              <a:buFont typeface="+mj-lt"/>
              <a:buAutoNum type="arabicPeriod"/>
            </a:pPr>
            <a:r>
              <a:rPr lang="ru-RU" i="1" dirty="0" smtClean="0"/>
              <a:t>функция </a:t>
            </a:r>
            <a:r>
              <a:rPr lang="ru-RU" i="1" dirty="0"/>
              <a:t>образовательного </a:t>
            </a:r>
            <a:r>
              <a:rPr lang="ru-RU" i="1" dirty="0" err="1"/>
              <a:t>форсайта</a:t>
            </a:r>
            <a:r>
              <a:rPr lang="ru-RU" dirty="0"/>
              <a:t>, поиска и конструирования  перспективных и опережающих моделей образования</a:t>
            </a:r>
            <a:r>
              <a:rPr lang="ru-RU" dirty="0" smtClean="0"/>
              <a:t>.</a:t>
            </a:r>
          </a:p>
          <a:p>
            <a:pPr marL="514350" indent="-514350">
              <a:buFont typeface="+mj-lt"/>
              <a:buAutoNum type="arabicPeriod"/>
            </a:pPr>
            <a:r>
              <a:rPr lang="ru-RU" dirty="0" smtClean="0"/>
              <a:t> </a:t>
            </a:r>
            <a:r>
              <a:rPr lang="ru-RU" i="1" dirty="0"/>
              <a:t>функция  управления образовательным </a:t>
            </a:r>
            <a:r>
              <a:rPr lang="ru-RU" i="1" dirty="0" smtClean="0"/>
              <a:t>пространством </a:t>
            </a:r>
            <a:r>
              <a:rPr lang="ru-RU" i="1" dirty="0"/>
              <a:t>организации </a:t>
            </a:r>
            <a:r>
              <a:rPr lang="ru-RU" i="1" dirty="0" smtClean="0"/>
              <a:t>цифровой </a:t>
            </a:r>
            <a:r>
              <a:rPr lang="ru-RU" i="1" dirty="0"/>
              <a:t>эпохи.</a:t>
            </a:r>
            <a:endParaRPr lang="ru-RU" dirty="0"/>
          </a:p>
        </p:txBody>
      </p:sp>
      <p:sp>
        <p:nvSpPr>
          <p:cNvPr id="4" name="TextBox 3"/>
          <p:cNvSpPr txBox="1"/>
          <p:nvPr/>
        </p:nvSpPr>
        <p:spPr>
          <a:xfrm>
            <a:off x="8796867" y="6493933"/>
            <a:ext cx="312906" cy="369332"/>
          </a:xfrm>
          <a:prstGeom prst="rect">
            <a:avLst/>
          </a:prstGeom>
          <a:noFill/>
        </p:spPr>
        <p:txBody>
          <a:bodyPr wrap="none" rtlCol="0">
            <a:spAutoFit/>
          </a:bodyPr>
          <a:lstStyle/>
          <a:p>
            <a:r>
              <a:rPr lang="ru-RU" dirty="0"/>
              <a:t>7</a:t>
            </a:r>
          </a:p>
        </p:txBody>
      </p:sp>
      <p:graphicFrame>
        <p:nvGraphicFramePr>
          <p:cNvPr id="5" name="Объект 4"/>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9219"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36376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870347"/>
          </a:xfrm>
        </p:spPr>
        <p:txBody>
          <a:bodyPr>
            <a:normAutofit fontScale="90000"/>
          </a:bodyPr>
          <a:lstStyle/>
          <a:p>
            <a:r>
              <a:rPr lang="en-US" sz="2700" dirty="0">
                <a:solidFill>
                  <a:schemeClr val="accent1">
                    <a:lumMod val="50000"/>
                  </a:schemeClr>
                </a:solidFill>
              </a:rPr>
              <a:t>SMART HOMES</a:t>
            </a:r>
            <a:r>
              <a:rPr lang="en-US" altLang="en-US" sz="2700" dirty="0">
                <a:solidFill>
                  <a:schemeClr val="accent1">
                    <a:lumMod val="50000"/>
                  </a:schemeClr>
                </a:solidFill>
              </a:rPr>
              <a:t>:</a:t>
            </a:r>
            <a:br>
              <a:rPr lang="en-US" altLang="en-US" sz="2700" dirty="0">
                <a:solidFill>
                  <a:schemeClr val="accent1">
                    <a:lumMod val="50000"/>
                  </a:schemeClr>
                </a:solidFill>
              </a:rPr>
            </a:br>
            <a:r>
              <a:rPr lang="en-US" altLang="en-US" sz="2700" b="0" dirty="0">
                <a:solidFill>
                  <a:schemeClr val="accent1">
                    <a:lumMod val="50000"/>
                  </a:schemeClr>
                </a:solidFill>
              </a:rPr>
              <a:t>Homes with everything </a:t>
            </a:r>
            <a:r>
              <a:rPr lang="en-US" altLang="en-US" sz="2700" dirty="0">
                <a:solidFill>
                  <a:schemeClr val="accent1">
                    <a:lumMod val="50000"/>
                  </a:schemeClr>
                </a:solidFill>
              </a:rPr>
              <a:t>connected to each other, home control center</a:t>
            </a:r>
            <a:r>
              <a:rPr lang="en-US" altLang="en-US" sz="2700" b="0" dirty="0">
                <a:solidFill>
                  <a:schemeClr val="accent1">
                    <a:lumMod val="50000"/>
                  </a:schemeClr>
                </a:solidFill>
              </a:rPr>
              <a:t>, and</a:t>
            </a:r>
            <a:r>
              <a:rPr lang="en-US" altLang="en-US" b="0" dirty="0">
                <a:solidFill>
                  <a:schemeClr val="accent1">
                    <a:lumMod val="50000"/>
                  </a:schemeClr>
                </a:solidFill>
              </a:rPr>
              <a:t> </a:t>
            </a:r>
            <a:r>
              <a:rPr lang="en-US" altLang="en-US" sz="3100" b="0" dirty="0">
                <a:solidFill>
                  <a:schemeClr val="accent1">
                    <a:lumMod val="50000"/>
                  </a:schemeClr>
                </a:solidFill>
              </a:rPr>
              <a:t>the </a:t>
            </a:r>
            <a:r>
              <a:rPr lang="en-US" altLang="en-US" sz="3100" dirty="0">
                <a:solidFill>
                  <a:schemeClr val="accent1">
                    <a:lumMod val="50000"/>
                  </a:schemeClr>
                </a:solidFill>
              </a:rPr>
              <a:t>outer world </a:t>
            </a:r>
            <a:r>
              <a:rPr lang="en-US" altLang="en-US" sz="3100" b="0" dirty="0">
                <a:solidFill>
                  <a:schemeClr val="accent1">
                    <a:lumMod val="50000"/>
                  </a:schemeClr>
                </a:solidFill>
              </a:rPr>
              <a:t>through</a:t>
            </a:r>
            <a:r>
              <a:rPr lang="en-US" sz="3100" b="0" dirty="0">
                <a:solidFill>
                  <a:schemeClr val="accent1">
                    <a:lumMod val="50000"/>
                  </a:schemeClr>
                </a:solidFill>
              </a:rPr>
              <a:t> internet. </a:t>
            </a:r>
            <a:endParaRPr lang="ru-RU" sz="3100" dirty="0">
              <a:solidFill>
                <a:schemeClr val="accent1">
                  <a:lumMod val="50000"/>
                </a:schemeClr>
              </a:solidFill>
            </a:endParaRPr>
          </a:p>
        </p:txBody>
      </p:sp>
      <p:pic>
        <p:nvPicPr>
          <p:cNvPr id="4" name="Picture 4" descr="İlgili resim">
            <a:extLst>
              <a:ext uri="{FF2B5EF4-FFF2-40B4-BE49-F238E27FC236}">
                <a16:creationId xmlns:a16="http://schemas.microsoft.com/office/drawing/2014/main" id="{4EEC6BF0-2022-48BB-9DE4-EB9B9CC61EF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641793"/>
            <a:ext cx="8077199" cy="4442777"/>
          </a:xfrm>
          <a:prstGeom prst="rect">
            <a:avLst/>
          </a:prstGeom>
          <a:noFill/>
          <a:ln>
            <a:noFill/>
          </a:ln>
        </p:spPr>
      </p:pic>
    </p:spTree>
    <p:extLst>
      <p:ext uri="{BB962C8B-B14F-4D97-AF65-F5344CB8AC3E}">
        <p14:creationId xmlns:p14="http://schemas.microsoft.com/office/powerpoint/2010/main" val="277762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77780871-B643-43C7-AEC0-5604AB8A7A9B}"/>
              </a:ext>
            </a:extLst>
          </p:cNvPr>
          <p:cNvSpPr>
            <a:spLocks noGrp="1" noChangeArrowheads="1"/>
          </p:cNvSpPr>
          <p:nvPr>
            <p:ph type="title"/>
          </p:nvPr>
        </p:nvSpPr>
        <p:spPr>
          <a:xfrm>
            <a:off x="0" y="0"/>
            <a:ext cx="9144000" cy="1676400"/>
          </a:xfrm>
          <a:solidFill>
            <a:srgbClr val="C00000"/>
          </a:solidFill>
        </p:spPr>
        <p:txBody>
          <a:bodyPr>
            <a:normAutofit fontScale="90000"/>
          </a:bodyPr>
          <a:lstStyle/>
          <a:p>
            <a:pPr algn="r"/>
            <a:r>
              <a:rPr lang="en-US" dirty="0">
                <a:solidFill>
                  <a:srgbClr val="FFFF00"/>
                </a:solidFill>
              </a:rPr>
              <a:t>SMART GRIDS</a:t>
            </a:r>
            <a:r>
              <a:rPr lang="en-US" altLang="en-US" sz="3600" dirty="0">
                <a:solidFill>
                  <a:srgbClr val="FFFF00"/>
                </a:solidFill>
              </a:rPr>
              <a:t>:</a:t>
            </a:r>
            <a:br>
              <a:rPr lang="en-US" altLang="en-US" sz="3600" dirty="0">
                <a:solidFill>
                  <a:srgbClr val="FFFF00"/>
                </a:solidFill>
              </a:rPr>
            </a:br>
            <a:r>
              <a:rPr lang="en-US" sz="2400" b="0" dirty="0">
                <a:solidFill>
                  <a:schemeClr val="bg1"/>
                </a:solidFill>
              </a:rPr>
              <a:t>Grids where electric generation plants, consumer devices, storage systems, security systems and sensors are connected, and supply-and-demand analyses are made.</a:t>
            </a:r>
            <a:endParaRPr lang="en-US" altLang="en-US" sz="3600" b="1" dirty="0">
              <a:solidFill>
                <a:schemeClr val="bg1"/>
              </a:solidFill>
              <a:cs typeface="Arial" panose="020B0604020202020204" pitchFamily="34" charset="0"/>
            </a:endParaRPr>
          </a:p>
        </p:txBody>
      </p:sp>
      <p:sp>
        <p:nvSpPr>
          <p:cNvPr id="18435" name="Rectangle 1029">
            <a:extLst>
              <a:ext uri="{FF2B5EF4-FFF2-40B4-BE49-F238E27FC236}">
                <a16:creationId xmlns:a16="http://schemas.microsoft.com/office/drawing/2014/main" id="{836DEE21-BBED-47F0-8B75-0E893B5ECDD5}"/>
              </a:ext>
            </a:extLst>
          </p:cNvPr>
          <p:cNvSpPr>
            <a:spLocks noChangeArrowheads="1"/>
          </p:cNvSpPr>
          <p:nvPr/>
        </p:nvSpPr>
        <p:spPr bwMode="auto">
          <a:xfrm>
            <a:off x="3028950"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rgbClr val="FF0000"/>
              </a:buClr>
              <a:buFont typeface="Wingdings" panose="05000000000000000000" pitchFamily="2" charset="2"/>
              <a:buChar char="q"/>
              <a:defRPr sz="2800">
                <a:solidFill>
                  <a:schemeClr val="tx1"/>
                </a:solidFill>
                <a:latin typeface="Arial" panose="020B0604020202020204" pitchFamily="34" charset="0"/>
              </a:defRPr>
            </a:lvl2pPr>
            <a:lvl3pPr marL="1143000" indent="-228600">
              <a:spcBef>
                <a:spcPct val="20000"/>
              </a:spcBef>
              <a:buClr>
                <a:srgbClr val="FF0000"/>
              </a:buClr>
              <a:buFont typeface="Wingdings" panose="05000000000000000000" pitchFamily="2" charset="2"/>
              <a:buChar char="q"/>
              <a:defRPr sz="2400">
                <a:solidFill>
                  <a:schemeClr val="tx1"/>
                </a:solidFill>
                <a:latin typeface="Arial" panose="020B0604020202020204" pitchFamily="34" charset="0"/>
              </a:defRPr>
            </a:lvl3pPr>
            <a:lvl4pPr marL="1600200" indent="-228600">
              <a:spcBef>
                <a:spcPct val="20000"/>
              </a:spcBef>
              <a:buClr>
                <a:srgbClr val="FF0000"/>
              </a:buClr>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rgbClr val="FF0000"/>
              </a:buClr>
              <a:buFont typeface="Wingdings" panose="05000000000000000000" pitchFamily="2" charset="2"/>
              <a:buChar char="q"/>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descr="İlgili resim">
            <a:extLst>
              <a:ext uri="{FF2B5EF4-FFF2-40B4-BE49-F238E27FC236}">
                <a16:creationId xmlns:a16="http://schemas.microsoft.com/office/drawing/2014/main" id="{E78D8DD0-296C-4358-BBD3-38703D870F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p:spPr>
      </p:pic>
    </p:spTree>
    <p:extLst>
      <p:ext uri="{BB962C8B-B14F-4D97-AF65-F5344CB8AC3E}">
        <p14:creationId xmlns:p14="http://schemas.microsoft.com/office/powerpoint/2010/main" val="378190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77780871-B643-43C7-AEC0-5604AB8A7A9B}"/>
              </a:ext>
            </a:extLst>
          </p:cNvPr>
          <p:cNvSpPr>
            <a:spLocks noGrp="1" noChangeArrowheads="1"/>
          </p:cNvSpPr>
          <p:nvPr>
            <p:ph type="title"/>
          </p:nvPr>
        </p:nvSpPr>
        <p:spPr>
          <a:xfrm>
            <a:off x="0" y="0"/>
            <a:ext cx="9144000" cy="990600"/>
          </a:xfrm>
          <a:solidFill>
            <a:srgbClr val="C00000"/>
          </a:solidFill>
        </p:spPr>
        <p:txBody>
          <a:bodyPr>
            <a:normAutofit fontScale="90000"/>
          </a:bodyPr>
          <a:lstStyle/>
          <a:p>
            <a:pPr algn="r"/>
            <a:r>
              <a:rPr lang="en-US" dirty="0">
                <a:solidFill>
                  <a:srgbClr val="FFFF00"/>
                </a:solidFill>
              </a:rPr>
              <a:t>SMART FACTORIES (Industry 4.0)</a:t>
            </a:r>
            <a:r>
              <a:rPr lang="en-US" altLang="en-US" sz="3600" dirty="0">
                <a:solidFill>
                  <a:srgbClr val="FFFF00"/>
                </a:solidFill>
              </a:rPr>
              <a:t>:</a:t>
            </a:r>
            <a:br>
              <a:rPr lang="en-US" altLang="en-US" sz="3600" dirty="0">
                <a:solidFill>
                  <a:srgbClr val="FFFF00"/>
                </a:solidFill>
              </a:rPr>
            </a:br>
            <a:r>
              <a:rPr lang="en-US" altLang="en-US" sz="2400" b="0" dirty="0">
                <a:solidFill>
                  <a:schemeClr val="bg1"/>
                </a:solidFill>
              </a:rPr>
              <a:t>AI+IoT+Big data+Machine/machine&amp;Human/machine interface</a:t>
            </a:r>
            <a:endParaRPr lang="en-US" altLang="en-US" sz="3600" b="1" dirty="0">
              <a:solidFill>
                <a:schemeClr val="bg1"/>
              </a:solidFill>
              <a:cs typeface="Arial" panose="020B0604020202020204" pitchFamily="34" charset="0"/>
            </a:endParaRPr>
          </a:p>
        </p:txBody>
      </p:sp>
      <p:pic>
        <p:nvPicPr>
          <p:cNvPr id="4" name="Picture 3" descr="industry 4.0 ile ilgili görsel sonucu">
            <a:extLst>
              <a:ext uri="{FF2B5EF4-FFF2-40B4-BE49-F238E27FC236}">
                <a16:creationId xmlns:a16="http://schemas.microsoft.com/office/drawing/2014/main" id="{6DCB8381-7545-4C4F-BCB0-DF48692C92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p:spPr>
      </p:pic>
    </p:spTree>
    <p:extLst>
      <p:ext uri="{BB962C8B-B14F-4D97-AF65-F5344CB8AC3E}">
        <p14:creationId xmlns:p14="http://schemas.microsoft.com/office/powerpoint/2010/main" val="91149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77780871-B643-43C7-AEC0-5604AB8A7A9B}"/>
              </a:ext>
            </a:extLst>
          </p:cNvPr>
          <p:cNvSpPr>
            <a:spLocks noGrp="1" noChangeArrowheads="1"/>
          </p:cNvSpPr>
          <p:nvPr>
            <p:ph type="title"/>
          </p:nvPr>
        </p:nvSpPr>
        <p:spPr>
          <a:xfrm>
            <a:off x="0" y="0"/>
            <a:ext cx="9144000" cy="1447800"/>
          </a:xfrm>
          <a:solidFill>
            <a:srgbClr val="C00000"/>
          </a:solidFill>
        </p:spPr>
        <p:txBody>
          <a:bodyPr/>
          <a:lstStyle/>
          <a:p>
            <a:pPr algn="r"/>
            <a:r>
              <a:rPr lang="en-US" dirty="0">
                <a:solidFill>
                  <a:srgbClr val="FFFF00"/>
                </a:solidFill>
              </a:rPr>
              <a:t>SMART CITIES</a:t>
            </a:r>
            <a:r>
              <a:rPr lang="en-US" altLang="en-US" sz="3600" dirty="0">
                <a:solidFill>
                  <a:srgbClr val="FFFF00"/>
                </a:solidFill>
              </a:rPr>
              <a:t>:</a:t>
            </a:r>
            <a:br>
              <a:rPr lang="en-US" altLang="en-US" sz="3600" dirty="0">
                <a:solidFill>
                  <a:srgbClr val="FFFF00"/>
                </a:solidFill>
              </a:rPr>
            </a:br>
            <a:r>
              <a:rPr lang="en-US" sz="2400" b="0" dirty="0">
                <a:solidFill>
                  <a:schemeClr val="bg1"/>
                </a:solidFill>
              </a:rPr>
              <a:t>Cities with interconnected homes, transportation, energy, health &amp; security systems equipped with AI, learning&amp;decision making</a:t>
            </a:r>
            <a:endParaRPr lang="en-US" altLang="en-US" sz="3600" b="1" dirty="0">
              <a:solidFill>
                <a:schemeClr val="bg1"/>
              </a:solidFill>
              <a:cs typeface="Arial" panose="020B0604020202020204" pitchFamily="34" charset="0"/>
            </a:endParaRPr>
          </a:p>
        </p:txBody>
      </p:sp>
      <p:sp>
        <p:nvSpPr>
          <p:cNvPr id="18435" name="Rectangle 1029">
            <a:extLst>
              <a:ext uri="{FF2B5EF4-FFF2-40B4-BE49-F238E27FC236}">
                <a16:creationId xmlns:a16="http://schemas.microsoft.com/office/drawing/2014/main" id="{836DEE21-BBED-47F0-8B75-0E893B5ECDD5}"/>
              </a:ext>
            </a:extLst>
          </p:cNvPr>
          <p:cNvSpPr>
            <a:spLocks noChangeArrowheads="1"/>
          </p:cNvSpPr>
          <p:nvPr/>
        </p:nvSpPr>
        <p:spPr bwMode="auto">
          <a:xfrm>
            <a:off x="3028950"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rgbClr val="FF0000"/>
              </a:buClr>
              <a:buFont typeface="Wingdings" panose="05000000000000000000" pitchFamily="2" charset="2"/>
              <a:buChar char="q"/>
              <a:defRPr sz="2800">
                <a:solidFill>
                  <a:schemeClr val="tx1"/>
                </a:solidFill>
                <a:latin typeface="Arial" panose="020B0604020202020204" pitchFamily="34" charset="0"/>
              </a:defRPr>
            </a:lvl2pPr>
            <a:lvl3pPr marL="1143000" indent="-228600">
              <a:spcBef>
                <a:spcPct val="20000"/>
              </a:spcBef>
              <a:buClr>
                <a:srgbClr val="FF0000"/>
              </a:buClr>
              <a:buFont typeface="Wingdings" panose="05000000000000000000" pitchFamily="2" charset="2"/>
              <a:buChar char="q"/>
              <a:defRPr sz="2400">
                <a:solidFill>
                  <a:schemeClr val="tx1"/>
                </a:solidFill>
                <a:latin typeface="Arial" panose="020B0604020202020204" pitchFamily="34" charset="0"/>
              </a:defRPr>
            </a:lvl3pPr>
            <a:lvl4pPr marL="1600200" indent="-228600">
              <a:spcBef>
                <a:spcPct val="20000"/>
              </a:spcBef>
              <a:buClr>
                <a:srgbClr val="FF0000"/>
              </a:buClr>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rgbClr val="FF0000"/>
              </a:buClr>
              <a:buFont typeface="Wingdings" panose="05000000000000000000" pitchFamily="2" charset="2"/>
              <a:buChar char="q"/>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q"/>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 name="Picture 5" descr="smart cities ile ilgili görsel sonucu">
            <a:extLst>
              <a:ext uri="{FF2B5EF4-FFF2-40B4-BE49-F238E27FC236}">
                <a16:creationId xmlns:a16="http://schemas.microsoft.com/office/drawing/2014/main" id="{88DA7D62-6035-401C-A4B2-4B526D3C74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p:spPr>
      </p:pic>
    </p:spTree>
    <p:extLst>
      <p:ext uri="{BB962C8B-B14F-4D97-AF65-F5344CB8AC3E}">
        <p14:creationId xmlns:p14="http://schemas.microsoft.com/office/powerpoint/2010/main" val="23294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77780871-B643-43C7-AEC0-5604AB8A7A9B}"/>
              </a:ext>
            </a:extLst>
          </p:cNvPr>
          <p:cNvSpPr>
            <a:spLocks noGrp="1" noChangeArrowheads="1"/>
          </p:cNvSpPr>
          <p:nvPr>
            <p:ph type="title"/>
          </p:nvPr>
        </p:nvSpPr>
        <p:spPr>
          <a:xfrm>
            <a:off x="0" y="0"/>
            <a:ext cx="9144000" cy="990600"/>
          </a:xfrm>
          <a:solidFill>
            <a:srgbClr val="C00000"/>
          </a:solidFill>
        </p:spPr>
        <p:txBody>
          <a:bodyPr>
            <a:normAutofit fontScale="90000"/>
          </a:bodyPr>
          <a:lstStyle/>
          <a:p>
            <a:pPr algn="r"/>
            <a:r>
              <a:rPr lang="en-US" dirty="0">
                <a:solidFill>
                  <a:srgbClr val="FFFF00"/>
                </a:solidFill>
              </a:rPr>
              <a:t>SUPER</a:t>
            </a:r>
            <a:r>
              <a:rPr lang="en-US" dirty="0">
                <a:solidFill>
                  <a:schemeClr val="bg1"/>
                </a:solidFill>
              </a:rPr>
              <a:t> </a:t>
            </a:r>
            <a:r>
              <a:rPr lang="en-US" dirty="0">
                <a:solidFill>
                  <a:srgbClr val="FFFF00"/>
                </a:solidFill>
              </a:rPr>
              <a:t>SMART SOCIETY (Society 5.0)</a:t>
            </a:r>
            <a:r>
              <a:rPr lang="en-US" altLang="en-US" sz="3600" dirty="0">
                <a:solidFill>
                  <a:srgbClr val="FFFF00"/>
                </a:solidFill>
              </a:rPr>
              <a:t>:</a:t>
            </a:r>
            <a:br>
              <a:rPr lang="en-US" altLang="en-US" sz="3600" dirty="0">
                <a:solidFill>
                  <a:srgbClr val="FFFF00"/>
                </a:solidFill>
              </a:rPr>
            </a:br>
            <a:r>
              <a:rPr lang="en-US" altLang="en-US" sz="2400" b="0" dirty="0">
                <a:solidFill>
                  <a:schemeClr val="bg1"/>
                </a:solidFill>
              </a:rPr>
              <a:t>AI+IoT+Big data+Machine/machine&amp;Human/machine interface</a:t>
            </a:r>
            <a:endParaRPr lang="en-US" altLang="en-US" sz="3600" b="1" dirty="0">
              <a:solidFill>
                <a:schemeClr val="bg1"/>
              </a:solidFill>
              <a:cs typeface="Arial" panose="020B0604020202020204" pitchFamily="34" charset="0"/>
            </a:endParaRPr>
          </a:p>
        </p:txBody>
      </p:sp>
      <p:pic>
        <p:nvPicPr>
          <p:cNvPr id="117762" name="Picture 2" descr="İlgili resim">
            <a:extLst>
              <a:ext uri="{FF2B5EF4-FFF2-40B4-BE49-F238E27FC236}">
                <a16:creationId xmlns:a16="http://schemas.microsoft.com/office/drawing/2014/main" id="{F7D90F6B-0762-487E-A1B4-C189B65AC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3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7430" y="818490"/>
            <a:ext cx="6909370" cy="738301"/>
          </a:xfrm>
        </p:spPr>
        <p:txBody>
          <a:bodyPr>
            <a:normAutofit fontScale="90000"/>
          </a:bodyPr>
          <a:lstStyle/>
          <a:p>
            <a:r>
              <a:rPr lang="ru-RU" dirty="0" smtClean="0"/>
              <a:t>Образовательный инжиниринг, цифровая дидактика</a:t>
            </a:r>
            <a:endParaRPr lang="ru-RU" dirty="0"/>
          </a:p>
        </p:txBody>
      </p:sp>
      <p:sp>
        <p:nvSpPr>
          <p:cNvPr id="3" name="Объект 2"/>
          <p:cNvSpPr>
            <a:spLocks noGrp="1"/>
          </p:cNvSpPr>
          <p:nvPr>
            <p:ph idx="1"/>
          </p:nvPr>
        </p:nvSpPr>
        <p:spPr>
          <a:xfrm>
            <a:off x="580913" y="1943100"/>
            <a:ext cx="8105887" cy="4183063"/>
          </a:xfrm>
        </p:spPr>
        <p:txBody>
          <a:bodyPr/>
          <a:lstStyle/>
          <a:p>
            <a:pPr marL="0" indent="0">
              <a:buNone/>
            </a:pPr>
            <a:r>
              <a:rPr lang="ru-RU" dirty="0" smtClean="0"/>
              <a:t>Вводятся представления о необходимости образовательного инжиниринга.</a:t>
            </a:r>
          </a:p>
          <a:p>
            <a:pPr marL="0" indent="0">
              <a:buNone/>
            </a:pPr>
            <a:r>
              <a:rPr lang="ru-RU" dirty="0" smtClean="0"/>
              <a:t>Идет речь о необходимости новой </a:t>
            </a:r>
            <a:r>
              <a:rPr lang="ru-RU" dirty="0"/>
              <a:t>цифровой дидактики. </a:t>
            </a:r>
          </a:p>
        </p:txBody>
      </p:sp>
      <p:sp>
        <p:nvSpPr>
          <p:cNvPr id="4" name="TextBox 3"/>
          <p:cNvSpPr txBox="1"/>
          <p:nvPr/>
        </p:nvSpPr>
        <p:spPr>
          <a:xfrm>
            <a:off x="8796867" y="6493933"/>
            <a:ext cx="312906" cy="369332"/>
          </a:xfrm>
          <a:prstGeom prst="rect">
            <a:avLst/>
          </a:prstGeom>
          <a:noFill/>
        </p:spPr>
        <p:txBody>
          <a:bodyPr wrap="none" rtlCol="0">
            <a:spAutoFit/>
          </a:bodyPr>
          <a:lstStyle/>
          <a:p>
            <a:r>
              <a:rPr lang="ru-RU" dirty="0"/>
              <a:t>7</a:t>
            </a:r>
          </a:p>
        </p:txBody>
      </p:sp>
      <p:pic>
        <p:nvPicPr>
          <p:cNvPr id="6146" name="Picture 2" descr="ÐÐ°ÑÑÐ¸Ð½ÐºÐ¸ Ð¿Ð¾ Ð·Ð°Ð¿ÑÐ¾ÑÑ Ð¦Ð¸ÑÐ¾Ð²ÑÐµ Ð¸Ð½Ð¶ÐµÐ½Ðµ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551" y="4542344"/>
            <a:ext cx="4725449" cy="1718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Объект 5"/>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0243" name="Точечный рисунок" r:id="rId4" imgW="2029108" imgH="800212" progId="Paint.Picture">
                  <p:embed/>
                </p:oleObj>
              </mc:Choice>
              <mc:Fallback>
                <p:oleObj name="Точечный рисунок" r:id="rId4" imgW="2029108" imgH="800212" progId="Paint.Picture">
                  <p:embed/>
                  <p:pic>
                    <p:nvPicPr>
                      <p:cNvPr id="6" name="Объект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12113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5276" y="476672"/>
            <a:ext cx="6651523" cy="1080120"/>
          </a:xfrm>
        </p:spPr>
        <p:txBody>
          <a:bodyPr>
            <a:normAutofit fontScale="90000"/>
          </a:bodyPr>
          <a:lstStyle/>
          <a:p>
            <a:r>
              <a:rPr lang="ru-RU" dirty="0"/>
              <a:t>Этимология слов «инженер», «инжиниринг»</a:t>
            </a:r>
          </a:p>
        </p:txBody>
      </p:sp>
      <p:sp>
        <p:nvSpPr>
          <p:cNvPr id="3" name="Объект 2"/>
          <p:cNvSpPr>
            <a:spLocks noGrp="1"/>
          </p:cNvSpPr>
          <p:nvPr>
            <p:ph idx="1"/>
          </p:nvPr>
        </p:nvSpPr>
        <p:spPr>
          <a:xfrm>
            <a:off x="561975" y="1600200"/>
            <a:ext cx="8124825" cy="4525963"/>
          </a:xfrm>
        </p:spPr>
        <p:txBody>
          <a:bodyPr>
            <a:normAutofit fontScale="85000" lnSpcReduction="20000"/>
          </a:bodyPr>
          <a:lstStyle/>
          <a:p>
            <a:r>
              <a:rPr lang="ru-RU" dirty="0"/>
              <a:t>Этимологически сам термин  «инжиниринг» происходит от американского варианта «</a:t>
            </a:r>
            <a:r>
              <a:rPr lang="ru-RU" dirty="0" err="1"/>
              <a:t>engineering</a:t>
            </a:r>
            <a:r>
              <a:rPr lang="ru-RU" dirty="0"/>
              <a:t>» [</a:t>
            </a:r>
            <a:r>
              <a:rPr lang="ru-RU" dirty="0" err="1"/>
              <a:t>endʒɪ</a:t>
            </a:r>
            <a:r>
              <a:rPr lang="en-US" dirty="0"/>
              <a:t>ˈ</a:t>
            </a:r>
            <a:r>
              <a:rPr lang="ru-RU" dirty="0" err="1"/>
              <a:t>nɪrɪŋ</a:t>
            </a:r>
            <a:r>
              <a:rPr lang="ru-RU" dirty="0"/>
              <a:t>] или британского [</a:t>
            </a:r>
            <a:r>
              <a:rPr lang="ru-RU" dirty="0" err="1"/>
              <a:t>ɛndʒɪ</a:t>
            </a:r>
            <a:r>
              <a:rPr lang="en-US" dirty="0"/>
              <a:t>ˈ</a:t>
            </a:r>
            <a:r>
              <a:rPr lang="ru-RU" dirty="0" err="1"/>
              <a:t>nɪərɪŋ</a:t>
            </a:r>
            <a:r>
              <a:rPr lang="ru-RU" dirty="0"/>
              <a:t>]. «</a:t>
            </a:r>
            <a:r>
              <a:rPr lang="ru-RU" dirty="0" err="1"/>
              <a:t>Ing</a:t>
            </a:r>
            <a:r>
              <a:rPr lang="ru-RU" dirty="0"/>
              <a:t>»- </a:t>
            </a:r>
            <a:r>
              <a:rPr lang="ru-RU" dirty="0" err="1"/>
              <a:t>вая</a:t>
            </a:r>
            <a:r>
              <a:rPr lang="ru-RU" dirty="0"/>
              <a:t> форма глагола «</a:t>
            </a:r>
            <a:r>
              <a:rPr lang="ru-RU" dirty="0" err="1"/>
              <a:t>to</a:t>
            </a:r>
            <a:r>
              <a:rPr lang="ru-RU" dirty="0"/>
              <a:t> </a:t>
            </a:r>
            <a:r>
              <a:rPr lang="ru-RU" dirty="0" err="1"/>
              <a:t>engineer</a:t>
            </a:r>
            <a:r>
              <a:rPr lang="ru-RU" dirty="0"/>
              <a:t>» позволяет дословно перевести «инжиниринг» как «инженерный», что означает «сооружать», «проектировать», «устраивать», «затевать», «придумывать», «изобретать» </a:t>
            </a:r>
            <a:r>
              <a:rPr lang="ru-RU" dirty="0" smtClean="0"/>
              <a:t>. </a:t>
            </a:r>
            <a:r>
              <a:rPr lang="ru-RU" dirty="0"/>
              <a:t>Согласно другим трактовкам сам термин «инженер» восходит  еще к латинскому «</a:t>
            </a:r>
            <a:r>
              <a:rPr lang="ru-RU" dirty="0" err="1"/>
              <a:t>ingenium</a:t>
            </a:r>
            <a:r>
              <a:rPr lang="ru-RU" dirty="0"/>
              <a:t>» и </a:t>
            </a:r>
            <a:r>
              <a:rPr lang="ru-RU" dirty="0" err="1"/>
              <a:t>первоначалньно</a:t>
            </a:r>
            <a:r>
              <a:rPr lang="ru-RU" dirty="0"/>
              <a:t> значило «редкий талант, гениальность, специальный навык или трюк». </a:t>
            </a:r>
          </a:p>
        </p:txBody>
      </p:sp>
      <p:graphicFrame>
        <p:nvGraphicFramePr>
          <p:cNvPr id="4" name="Объект 3"/>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1267"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407188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7960" y="476672"/>
            <a:ext cx="6808839" cy="1080120"/>
          </a:xfrm>
        </p:spPr>
        <p:txBody>
          <a:bodyPr>
            <a:normAutofit fontScale="90000"/>
          </a:bodyPr>
          <a:lstStyle/>
          <a:p>
            <a:r>
              <a:rPr lang="ru-RU" dirty="0" smtClean="0"/>
              <a:t>Этимология слов «инженер», «инжиниринг»</a:t>
            </a:r>
            <a:endParaRPr lang="ru-RU" dirty="0"/>
          </a:p>
        </p:txBody>
      </p:sp>
      <p:sp>
        <p:nvSpPr>
          <p:cNvPr id="3" name="Объект 2"/>
          <p:cNvSpPr>
            <a:spLocks noGrp="1"/>
          </p:cNvSpPr>
          <p:nvPr>
            <p:ph idx="1"/>
          </p:nvPr>
        </p:nvSpPr>
        <p:spPr>
          <a:xfrm>
            <a:off x="1228724" y="1639529"/>
            <a:ext cx="7458075" cy="4525963"/>
          </a:xfrm>
        </p:spPr>
        <p:txBody>
          <a:bodyPr>
            <a:normAutofit fontScale="85000" lnSpcReduction="20000"/>
          </a:bodyPr>
          <a:lstStyle/>
          <a:p>
            <a:r>
              <a:rPr lang="ru-RU" dirty="0"/>
              <a:t>Э</a:t>
            </a:r>
            <a:r>
              <a:rPr lang="ru-RU" dirty="0" smtClean="0"/>
              <a:t>тимология </a:t>
            </a:r>
            <a:r>
              <a:rPr lang="ru-RU" dirty="0"/>
              <a:t>слов  не ведет к ограничению сферы применения этих понятий, в то время как  все, что связано с инженерными профессиями  сегодня  настолько жестко срослось в производственной и  научно-технической сферами,  что  это становится барьером для  перенесения их в  гуманитарные области, в сферу образования.       Многие авторы, даже используя понятие «образовательный инжиниринг» относят его только к сфере подготовки инженеров в традиционном смысле</a:t>
            </a:r>
          </a:p>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2291"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46795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4270" y="476672"/>
            <a:ext cx="6592529" cy="1080120"/>
          </a:xfrm>
        </p:spPr>
        <p:txBody>
          <a:bodyPr>
            <a:normAutofit/>
          </a:bodyPr>
          <a:lstStyle/>
          <a:p>
            <a:r>
              <a:rPr lang="ru-RU" sz="3200" dirty="0" smtClean="0"/>
              <a:t>Инженерное мышление в философском дискурсе</a:t>
            </a:r>
            <a:endParaRPr lang="ru-RU" sz="3200" dirty="0"/>
          </a:p>
        </p:txBody>
      </p:sp>
      <p:sp>
        <p:nvSpPr>
          <p:cNvPr id="3" name="Объект 2"/>
          <p:cNvSpPr>
            <a:spLocks noGrp="1"/>
          </p:cNvSpPr>
          <p:nvPr>
            <p:ph idx="1"/>
          </p:nvPr>
        </p:nvSpPr>
        <p:spPr>
          <a:xfrm>
            <a:off x="733424" y="1698522"/>
            <a:ext cx="7953375" cy="4525963"/>
          </a:xfrm>
        </p:spPr>
        <p:txBody>
          <a:bodyPr>
            <a:normAutofit fontScale="77500" lnSpcReduction="20000"/>
          </a:bodyPr>
          <a:lstStyle/>
          <a:p>
            <a:r>
              <a:rPr lang="ru-RU" dirty="0"/>
              <a:t>Если  теоретики и практики образования  еще могут воспринимать сегодня  образовательный инжиниринг как некую неправомерную экспансию инженерных подходов в сферу педагогики, то в  философском дискурсе инженерное мышление, а точнее комплекс технических  наук, инженерной деятельности и  инженерных мыслительных технологий уже достаточно давно является явным и неявным «</a:t>
            </a:r>
            <a:r>
              <a:rPr lang="ru-RU" dirty="0" err="1"/>
              <a:t>актором</a:t>
            </a:r>
            <a:r>
              <a:rPr lang="ru-RU" dirty="0"/>
              <a:t>»,  матрицей,  прототипом конструирования новых эпистемологических, семиотических, топологических и других моделей  науки и </a:t>
            </a:r>
            <a:r>
              <a:rPr lang="ru-RU" dirty="0" smtClean="0"/>
              <a:t>социальности </a:t>
            </a:r>
            <a:r>
              <a:rPr lang="ru-RU" dirty="0"/>
              <a:t>.  </a:t>
            </a:r>
          </a:p>
        </p:txBody>
      </p:sp>
      <p:graphicFrame>
        <p:nvGraphicFramePr>
          <p:cNvPr id="4" name="Объект 3"/>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3315"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66024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7690" y="476672"/>
            <a:ext cx="7379110" cy="1080120"/>
          </a:xfrm>
        </p:spPr>
        <p:txBody>
          <a:bodyPr>
            <a:normAutofit fontScale="90000"/>
          </a:bodyPr>
          <a:lstStyle/>
          <a:p>
            <a:r>
              <a:rPr lang="ru-RU" dirty="0" err="1" smtClean="0"/>
              <a:t>Цифровизация</a:t>
            </a:r>
            <a:r>
              <a:rPr lang="ru-RU" dirty="0" smtClean="0"/>
              <a:t> инженерных профессий</a:t>
            </a:r>
            <a:endParaRPr lang="ru-RU" dirty="0"/>
          </a:p>
        </p:txBody>
      </p:sp>
      <p:sp>
        <p:nvSpPr>
          <p:cNvPr id="3" name="Объект 2"/>
          <p:cNvSpPr>
            <a:spLocks noGrp="1"/>
          </p:cNvSpPr>
          <p:nvPr>
            <p:ph idx="1"/>
          </p:nvPr>
        </p:nvSpPr>
        <p:spPr>
          <a:xfrm>
            <a:off x="570155" y="1600200"/>
            <a:ext cx="8369450" cy="4525963"/>
          </a:xfrm>
        </p:spPr>
        <p:txBody>
          <a:bodyPr>
            <a:normAutofit lnSpcReduction="10000"/>
          </a:bodyPr>
          <a:lstStyle/>
          <a:p>
            <a:r>
              <a:rPr lang="en-US" dirty="0"/>
              <a:t> </a:t>
            </a:r>
            <a:r>
              <a:rPr lang="ru-RU" dirty="0" err="1"/>
              <a:t>Цифровизация</a:t>
            </a:r>
            <a:r>
              <a:rPr lang="ru-RU" dirty="0"/>
              <a:t> или </a:t>
            </a:r>
            <a:r>
              <a:rPr lang="ru-RU" dirty="0" err="1"/>
              <a:t>диджитализация</a:t>
            </a:r>
            <a:r>
              <a:rPr lang="ru-RU" dirty="0"/>
              <a:t> сегодня стремительно охватывает  все новые области деятельности человека</a:t>
            </a:r>
            <a:r>
              <a:rPr lang="ru-RU" dirty="0" smtClean="0"/>
              <a:t>.</a:t>
            </a:r>
          </a:p>
          <a:p>
            <a:r>
              <a:rPr lang="ru-RU" dirty="0" smtClean="0"/>
              <a:t> </a:t>
            </a:r>
            <a:r>
              <a:rPr lang="ru-RU" dirty="0"/>
              <a:t>Если говорить об инженерных профессиях, то  их цифровая составляющая растет с каждым днем.  Встает вопрос о подготовке  инженеров нового поколения – цифровых инженеров.</a:t>
            </a:r>
          </a:p>
          <a:p>
            <a:endParaRPr lang="ru-RU" dirty="0"/>
          </a:p>
        </p:txBody>
      </p:sp>
      <p:sp>
        <p:nvSpPr>
          <p:cNvPr id="4" name="TextBox 3"/>
          <p:cNvSpPr txBox="1"/>
          <p:nvPr/>
        </p:nvSpPr>
        <p:spPr>
          <a:xfrm>
            <a:off x="8686800" y="6502400"/>
            <a:ext cx="252805" cy="369332"/>
          </a:xfrm>
          <a:prstGeom prst="rect">
            <a:avLst/>
          </a:prstGeom>
          <a:noFill/>
        </p:spPr>
        <p:txBody>
          <a:bodyPr wrap="square" rtlCol="0">
            <a:spAutoFit/>
          </a:bodyPr>
          <a:lstStyle/>
          <a:p>
            <a:r>
              <a:rPr lang="ru-RU" dirty="0" smtClean="0"/>
              <a:t>2</a:t>
            </a:r>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1340617334"/>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2054"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234195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7430" y="476672"/>
            <a:ext cx="6909370" cy="1080120"/>
          </a:xfrm>
        </p:spPr>
        <p:txBody>
          <a:bodyPr>
            <a:normAutofit fontScale="90000"/>
          </a:bodyPr>
          <a:lstStyle/>
          <a:p>
            <a:r>
              <a:rPr lang="ru-RU" dirty="0"/>
              <a:t>Инженерное мышление в философском дискурсе</a:t>
            </a:r>
          </a:p>
        </p:txBody>
      </p:sp>
      <p:sp>
        <p:nvSpPr>
          <p:cNvPr id="3" name="Объект 2"/>
          <p:cNvSpPr>
            <a:spLocks noGrp="1"/>
          </p:cNvSpPr>
          <p:nvPr>
            <p:ph idx="1"/>
          </p:nvPr>
        </p:nvSpPr>
        <p:spPr>
          <a:xfrm>
            <a:off x="762000" y="1600200"/>
            <a:ext cx="7924800" cy="4525963"/>
          </a:xfrm>
        </p:spPr>
        <p:txBody>
          <a:bodyPr>
            <a:normAutofit fontScale="77500" lnSpcReduction="20000"/>
          </a:bodyPr>
          <a:lstStyle/>
          <a:p>
            <a:r>
              <a:rPr lang="ru-RU" dirty="0"/>
              <a:t>В Московском методологическом кружке, основателем которого  был   известный  российский логик и философ   Г.П. Щедровицкий, философская  реконструкция инженерного мышления послужила одной из  основ конструирования общего представления о методологическом мышлении, которое виделось как  ядро любых мыслительных практик.   В структурном плане  методологическое мышление было представлено как </a:t>
            </a:r>
            <a:r>
              <a:rPr lang="ru-RU" dirty="0" err="1"/>
              <a:t>мыследеятельность</a:t>
            </a:r>
            <a:r>
              <a:rPr lang="ru-RU" dirty="0"/>
              <a:t>,  особенности  которой были детально проработаны </a:t>
            </a:r>
            <a:r>
              <a:rPr lang="ru-RU" dirty="0" err="1"/>
              <a:t>Г.П.Щедровицким</a:t>
            </a:r>
            <a:r>
              <a:rPr lang="ru-RU" dirty="0"/>
              <a:t> и его </a:t>
            </a:r>
            <a:r>
              <a:rPr lang="ru-RU" dirty="0" smtClean="0"/>
              <a:t>последователями. </a:t>
            </a:r>
            <a:endParaRPr lang="ru-RU" dirty="0"/>
          </a:p>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4339"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57441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9368" y="476672"/>
            <a:ext cx="7477432" cy="1080120"/>
          </a:xfrm>
        </p:spPr>
        <p:txBody>
          <a:bodyPr>
            <a:normAutofit fontScale="90000"/>
          </a:bodyPr>
          <a:lstStyle/>
          <a:p>
            <a:r>
              <a:rPr lang="ru-RU" dirty="0"/>
              <a:t>Инженерное мышление в философском дискурсе</a:t>
            </a:r>
          </a:p>
        </p:txBody>
      </p:sp>
      <p:sp>
        <p:nvSpPr>
          <p:cNvPr id="3" name="Объект 2"/>
          <p:cNvSpPr>
            <a:spLocks noGrp="1"/>
          </p:cNvSpPr>
          <p:nvPr>
            <p:ph idx="1"/>
          </p:nvPr>
        </p:nvSpPr>
        <p:spPr>
          <a:xfrm>
            <a:off x="590550" y="1600200"/>
            <a:ext cx="8096250" cy="4525963"/>
          </a:xfrm>
        </p:spPr>
        <p:txBody>
          <a:bodyPr>
            <a:normAutofit fontScale="85000" lnSpcReduction="20000"/>
          </a:bodyPr>
          <a:lstStyle/>
          <a:p>
            <a:r>
              <a:rPr lang="ru-RU" dirty="0"/>
              <a:t>Другая известная современная  философская интерпретация инженерной деятельности, поднимающая ее статус до уровня  некой матрицы конструирования, ни много ни мало,    новой </a:t>
            </a:r>
            <a:r>
              <a:rPr lang="ru-RU" dirty="0" err="1"/>
              <a:t>акторно</a:t>
            </a:r>
            <a:r>
              <a:rPr lang="ru-RU" dirty="0"/>
              <a:t>-сетевой онтологии, представлена в трудах французского философа Бруно </a:t>
            </a:r>
            <a:r>
              <a:rPr lang="ru-RU" dirty="0" err="1"/>
              <a:t>Латура</a:t>
            </a:r>
            <a:r>
              <a:rPr lang="ru-RU" dirty="0"/>
              <a:t> </a:t>
            </a:r>
            <a:r>
              <a:rPr lang="ru-RU" dirty="0" smtClean="0"/>
              <a:t>. </a:t>
            </a:r>
            <a:r>
              <a:rPr lang="ru-RU" dirty="0"/>
              <a:t>В </a:t>
            </a:r>
            <a:r>
              <a:rPr lang="ru-RU" dirty="0" err="1"/>
              <a:t>акторно</a:t>
            </a:r>
            <a:r>
              <a:rPr lang="ru-RU" dirty="0"/>
              <a:t>-сетевой теории </a:t>
            </a:r>
            <a:r>
              <a:rPr lang="ru-RU" dirty="0" err="1"/>
              <a:t>Б.Латура</a:t>
            </a:r>
            <a:r>
              <a:rPr lang="ru-RU" dirty="0"/>
              <a:t>  четко оформляются  новые ракурсы  в понимании инженерной деятельности как  глубоко интегрированной во все  социальные процессы, что как раз позволяет уйти от сложившихся стереотипов ее закрепления только за производством.</a:t>
            </a:r>
          </a:p>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5363"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220899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7430" y="476672"/>
            <a:ext cx="6909370" cy="1080120"/>
          </a:xfrm>
        </p:spPr>
        <p:txBody>
          <a:bodyPr>
            <a:normAutofit fontScale="90000"/>
          </a:bodyPr>
          <a:lstStyle/>
          <a:p>
            <a:r>
              <a:rPr lang="ru-RU" dirty="0" smtClean="0"/>
              <a:t>Педагоги или цифровые инженеры</a:t>
            </a:r>
            <a:endParaRPr lang="ru-RU" dirty="0"/>
          </a:p>
        </p:txBody>
      </p:sp>
      <p:sp>
        <p:nvSpPr>
          <p:cNvPr id="3" name="Объект 2"/>
          <p:cNvSpPr>
            <a:spLocks noGrp="1"/>
          </p:cNvSpPr>
          <p:nvPr>
            <p:ph idx="1"/>
          </p:nvPr>
        </p:nvSpPr>
        <p:spPr>
          <a:xfrm>
            <a:off x="580913" y="1600200"/>
            <a:ext cx="8105887" cy="4525963"/>
          </a:xfrm>
        </p:spPr>
        <p:txBody>
          <a:bodyPr>
            <a:normAutofit fontScale="85000" lnSpcReduction="20000"/>
          </a:bodyPr>
          <a:lstStyle/>
          <a:p>
            <a:pPr marL="0" indent="0">
              <a:buNone/>
            </a:pPr>
            <a:r>
              <a:rPr lang="ru-RU" dirty="0" smtClean="0"/>
              <a:t>     Современное </a:t>
            </a:r>
            <a:r>
              <a:rPr lang="ru-RU" dirty="0"/>
              <a:t>образование, претерпевая цифровую трансформацию, наполняется  значительным количеством новейших  цифровых </a:t>
            </a:r>
            <a:r>
              <a:rPr lang="ru-RU" dirty="0" smtClean="0"/>
              <a:t>технологий. </a:t>
            </a:r>
          </a:p>
          <a:p>
            <a:pPr marL="0" indent="0">
              <a:buNone/>
            </a:pPr>
            <a:r>
              <a:rPr lang="ru-RU" dirty="0"/>
              <a:t> </a:t>
            </a:r>
            <a:r>
              <a:rPr lang="ru-RU" dirty="0" smtClean="0"/>
              <a:t>     И </a:t>
            </a:r>
            <a:r>
              <a:rPr lang="ru-RU" dirty="0"/>
              <a:t>в этой связи встает вопрос: где «у руля»  применения этих новых образовательных технологий по прежнему должны оставаться специалисты с педагогическим образованием, а где необходимы совершенно другие специалисты со специальной инженерной подготовкой, «заточенной» под задачи </a:t>
            </a:r>
            <a:r>
              <a:rPr lang="ru-RU" dirty="0" smtClean="0"/>
              <a:t>образования, </a:t>
            </a:r>
            <a:r>
              <a:rPr lang="ru-RU" b="1" dirty="0" smtClean="0">
                <a:solidFill>
                  <a:schemeClr val="accent2">
                    <a:lumMod val="75000"/>
                  </a:schemeClr>
                </a:solidFill>
              </a:rPr>
              <a:t>цифровые инженеры-педагоги</a:t>
            </a:r>
            <a:r>
              <a:rPr lang="ru-RU" dirty="0" smtClean="0"/>
              <a:t>?</a:t>
            </a:r>
            <a:endParaRPr lang="ru-RU" dirty="0"/>
          </a:p>
        </p:txBody>
      </p:sp>
      <p:sp>
        <p:nvSpPr>
          <p:cNvPr id="4" name="TextBox 3"/>
          <p:cNvSpPr txBox="1"/>
          <p:nvPr/>
        </p:nvSpPr>
        <p:spPr>
          <a:xfrm>
            <a:off x="8796867" y="6493933"/>
            <a:ext cx="312906" cy="369332"/>
          </a:xfrm>
          <a:prstGeom prst="rect">
            <a:avLst/>
          </a:prstGeom>
          <a:noFill/>
        </p:spPr>
        <p:txBody>
          <a:bodyPr wrap="none" rtlCol="0">
            <a:spAutoFit/>
          </a:bodyPr>
          <a:lstStyle/>
          <a:p>
            <a:r>
              <a:rPr lang="ru-RU" dirty="0"/>
              <a:t>7</a:t>
            </a:r>
          </a:p>
        </p:txBody>
      </p:sp>
      <p:graphicFrame>
        <p:nvGraphicFramePr>
          <p:cNvPr id="5" name="Объект 4"/>
          <p:cNvGraphicFramePr>
            <a:graphicFrameLocks noChangeAspect="1"/>
          </p:cNvGraphicFramePr>
          <p:nvPr>
            <p:extLst>
              <p:ext uri="{D42A27DB-BD31-4B8C-83A1-F6EECF244321}">
                <p14:modId xmlns:p14="http://schemas.microsoft.com/office/powerpoint/2010/main" val="2088004132"/>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16387"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85660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47768" y="2249685"/>
            <a:ext cx="5330305" cy="1470025"/>
          </a:xfrm>
        </p:spPr>
        <p:txBody>
          <a:bodyPr>
            <a:normAutofit fontScale="90000"/>
          </a:bodyPr>
          <a:lstStyle/>
          <a:p>
            <a:r>
              <a:rPr lang="ru-RU" dirty="0"/>
              <a:t>Спасибо за внимание!</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ÐÐ°ÑÑÐ¸Ð½ÐºÐ¸ Ð¿Ð¾ Ð·Ð°Ð¿ÑÐ¾ÑÑ Ð¦Ð¸ÑÐ¾Ð²ÑÐµ Ð¸Ð½Ð¶ÐµÐ½Ðµ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576" y="3290341"/>
            <a:ext cx="4030321" cy="2874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ChangeAspect="1"/>
          </p:cNvGraphicFramePr>
          <p:nvPr>
            <p:extLst>
              <p:ext uri="{D42A27DB-BD31-4B8C-83A1-F6EECF244321}">
                <p14:modId xmlns:p14="http://schemas.microsoft.com/office/powerpoint/2010/main" val="2195214684"/>
              </p:ext>
            </p:extLst>
          </p:nvPr>
        </p:nvGraphicFramePr>
        <p:xfrm>
          <a:off x="1602659" y="2351111"/>
          <a:ext cx="1590617" cy="770455"/>
        </p:xfrm>
        <a:graphic>
          <a:graphicData uri="http://schemas.openxmlformats.org/presentationml/2006/ole">
            <mc:AlternateContent xmlns:mc="http://schemas.openxmlformats.org/markup-compatibility/2006">
              <mc:Choice xmlns:v="urn:schemas-microsoft-com:vml" Requires="v">
                <p:oleObj spid="_x0000_s17411" name="Точечный рисунок" r:id="rId4" imgW="2029108" imgH="800212" progId="Paint.Picture">
                  <p:embed/>
                </p:oleObj>
              </mc:Choice>
              <mc:Fallback>
                <p:oleObj name="Точечный рисунок" r:id="rId4" imgW="2029108" imgH="800212" progId="Paint.Picture">
                  <p:embed/>
                  <p:pic>
                    <p:nvPicPr>
                      <p:cNvPr id="5" name="Объект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659" y="2351111"/>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42325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Инженеры, оснащенные технологиями </a:t>
            </a:r>
            <a:r>
              <a:rPr lang="ru-RU" sz="2800" dirty="0"/>
              <a:t>дополненной реальности и 3D-моделей </a:t>
            </a:r>
          </a:p>
        </p:txBody>
      </p:sp>
      <p:pic>
        <p:nvPicPr>
          <p:cNvPr id="4" name="Объект 3" descr="https://phototass2.cdnvideo.ru/width/1020_b9261fa1/tass/m2/uploads/i/20181219/490214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412" y="1556792"/>
            <a:ext cx="7877175" cy="4234517"/>
          </a:xfrm>
          <a:prstGeom prst="rect">
            <a:avLst/>
          </a:prstGeom>
          <a:noFill/>
          <a:ln>
            <a:noFill/>
          </a:ln>
        </p:spPr>
      </p:pic>
    </p:spTree>
    <p:extLst>
      <p:ext uri="{BB962C8B-B14F-4D97-AF65-F5344CB8AC3E}">
        <p14:creationId xmlns:p14="http://schemas.microsoft.com/office/powerpoint/2010/main" val="280324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4502" y="476672"/>
            <a:ext cx="7192297" cy="1080120"/>
          </a:xfrm>
        </p:spPr>
        <p:txBody>
          <a:bodyPr>
            <a:normAutofit fontScale="90000"/>
          </a:bodyPr>
          <a:lstStyle/>
          <a:p>
            <a:r>
              <a:rPr lang="ru-RU" sz="2800" dirty="0" smtClean="0"/>
              <a:t>Новые платформы </a:t>
            </a:r>
            <a:r>
              <a:rPr lang="ru-RU" sz="2800" dirty="0" err="1" smtClean="0"/>
              <a:t>транспрофессиональной</a:t>
            </a:r>
            <a:r>
              <a:rPr lang="ru-RU" sz="2800" dirty="0" smtClean="0"/>
              <a:t> трансформации</a:t>
            </a:r>
            <a:endParaRPr lang="ru-RU" sz="2800" dirty="0"/>
          </a:p>
        </p:txBody>
      </p:sp>
      <p:sp>
        <p:nvSpPr>
          <p:cNvPr id="3" name="Объект 2"/>
          <p:cNvSpPr>
            <a:spLocks noGrp="1"/>
          </p:cNvSpPr>
          <p:nvPr>
            <p:ph idx="1"/>
          </p:nvPr>
        </p:nvSpPr>
        <p:spPr>
          <a:xfrm>
            <a:off x="457200" y="1593373"/>
            <a:ext cx="8470490" cy="4525963"/>
          </a:xfrm>
        </p:spPr>
        <p:txBody>
          <a:bodyPr>
            <a:normAutofit/>
          </a:bodyPr>
          <a:lstStyle/>
          <a:p>
            <a:r>
              <a:rPr lang="ru-RU" sz="2400" dirty="0" smtClean="0"/>
              <a:t>Однако </a:t>
            </a:r>
            <a:r>
              <a:rPr lang="ru-RU" sz="2400" dirty="0" err="1" smtClean="0"/>
              <a:t>цифровизация</a:t>
            </a:r>
            <a:r>
              <a:rPr lang="ru-RU" sz="2400" dirty="0" smtClean="0"/>
              <a:t> ведет не только  к изменению содержания профессий. Новые цифровые технологии по сути </a:t>
            </a:r>
            <a:r>
              <a:rPr lang="ru-RU" sz="2400" dirty="0" smtClean="0">
                <a:solidFill>
                  <a:schemeClr val="accent2">
                    <a:lumMod val="75000"/>
                  </a:schemeClr>
                </a:solidFill>
              </a:rPr>
              <a:t>становятся платформой  </a:t>
            </a:r>
            <a:r>
              <a:rPr lang="ru-RU" sz="2400" dirty="0" err="1" smtClean="0">
                <a:solidFill>
                  <a:schemeClr val="accent2">
                    <a:lumMod val="75000"/>
                  </a:schemeClr>
                </a:solidFill>
              </a:rPr>
              <a:t>транспрофессиональной</a:t>
            </a:r>
            <a:r>
              <a:rPr lang="ru-RU" sz="2400" dirty="0" smtClean="0">
                <a:solidFill>
                  <a:schemeClr val="accent2">
                    <a:lumMod val="75000"/>
                  </a:schemeClr>
                </a:solidFill>
              </a:rPr>
              <a:t> трансформации</a:t>
            </a:r>
            <a:r>
              <a:rPr lang="ru-RU" sz="2400" dirty="0" smtClean="0"/>
              <a:t>, размывая границы между профессиями, создавая </a:t>
            </a:r>
            <a:r>
              <a:rPr lang="ru-RU" sz="2400" dirty="0" err="1" smtClean="0"/>
              <a:t>надпрофессиональные</a:t>
            </a:r>
            <a:r>
              <a:rPr lang="ru-RU" sz="2400" dirty="0" smtClean="0"/>
              <a:t> информационные потоки и формируя запрос на новые компетенции.</a:t>
            </a:r>
          </a:p>
          <a:p>
            <a:endParaRPr lang="ru-RU" sz="2800" dirty="0"/>
          </a:p>
        </p:txBody>
      </p:sp>
      <p:sp>
        <p:nvSpPr>
          <p:cNvPr id="4" name="TextBox 3"/>
          <p:cNvSpPr txBox="1"/>
          <p:nvPr/>
        </p:nvSpPr>
        <p:spPr>
          <a:xfrm>
            <a:off x="8805333" y="6488668"/>
            <a:ext cx="254000" cy="369332"/>
          </a:xfrm>
          <a:prstGeom prst="rect">
            <a:avLst/>
          </a:prstGeom>
          <a:noFill/>
        </p:spPr>
        <p:txBody>
          <a:bodyPr wrap="square" rtlCol="0">
            <a:spAutoFit/>
          </a:bodyPr>
          <a:lstStyle/>
          <a:p>
            <a:r>
              <a:rPr lang="ru-RU" dirty="0"/>
              <a:t>3</a:t>
            </a:r>
          </a:p>
        </p:txBody>
      </p:sp>
      <p:pic>
        <p:nvPicPr>
          <p:cNvPr id="5"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25" y="4813763"/>
            <a:ext cx="8942439" cy="16749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Объект 5"/>
          <p:cNvGraphicFramePr>
            <a:graphicFrameLocks noChangeAspect="1"/>
          </p:cNvGraphicFramePr>
          <p:nvPr>
            <p:extLst>
              <p:ext uri="{D42A27DB-BD31-4B8C-83A1-F6EECF244321}">
                <p14:modId xmlns:p14="http://schemas.microsoft.com/office/powerpoint/2010/main" val="1365305565"/>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3078" name="Точечный рисунок" r:id="rId4" imgW="2029108" imgH="800212" progId="Paint.Picture">
                  <p:embed/>
                </p:oleObj>
              </mc:Choice>
              <mc:Fallback>
                <p:oleObj name="Точечный рисунок" r:id="rId4" imgW="2029108" imgH="800212" progId="Paint.Picture">
                  <p:embed/>
                  <p:pic>
                    <p:nvPicPr>
                      <p:cNvPr id="5" name="Объект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43350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ÐÐ¾ÑÐ¾Ð¶ÐµÐµ Ð¸Ð·Ð¾Ð±ÑÐ°Ð¶ÐµÐ½Ð¸Ðµ"/>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609" y="902109"/>
            <a:ext cx="487679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Ð¦Ð¸ÑÐ¾Ð²ÑÐµ Ð¸Ð½Ð¶ÐµÐ½Ðµ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706" y="3165090"/>
            <a:ext cx="3779562" cy="2831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ChangeAspect="1"/>
          </p:cNvGraphicFramePr>
          <p:nvPr>
            <p:extLst>
              <p:ext uri="{D42A27DB-BD31-4B8C-83A1-F6EECF244321}">
                <p14:modId xmlns:p14="http://schemas.microsoft.com/office/powerpoint/2010/main" val="635282829"/>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4101" name="Точечный рисунок" r:id="rId5" imgW="2029108" imgH="800212" progId="Paint.Picture">
                  <p:embed/>
                </p:oleObj>
              </mc:Choice>
              <mc:Fallback>
                <p:oleObj name="Точечный рисунок" r:id="rId5" imgW="2029108" imgH="800212" progId="Paint.Picture">
                  <p:embed/>
                  <p:pic>
                    <p:nvPicPr>
                      <p:cNvPr id="6" name="Объект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349531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4064" y="476672"/>
            <a:ext cx="7752735" cy="1080120"/>
          </a:xfrm>
        </p:spPr>
        <p:txBody>
          <a:bodyPr>
            <a:normAutofit fontScale="90000"/>
          </a:bodyPr>
          <a:lstStyle/>
          <a:p>
            <a:r>
              <a:rPr lang="ru-RU" dirty="0" smtClean="0"/>
              <a:t>Универсализация понятия «инженер»</a:t>
            </a:r>
            <a:endParaRPr lang="ru-RU" dirty="0"/>
          </a:p>
        </p:txBody>
      </p:sp>
      <p:sp>
        <p:nvSpPr>
          <p:cNvPr id="3" name="Объект 2"/>
          <p:cNvSpPr>
            <a:spLocks noGrp="1"/>
          </p:cNvSpPr>
          <p:nvPr>
            <p:ph idx="1"/>
          </p:nvPr>
        </p:nvSpPr>
        <p:spPr>
          <a:xfrm>
            <a:off x="457199" y="1600200"/>
            <a:ext cx="8407101" cy="4525963"/>
          </a:xfrm>
        </p:spPr>
        <p:txBody>
          <a:bodyPr>
            <a:normAutofit/>
          </a:bodyPr>
          <a:lstStyle/>
          <a:p>
            <a:r>
              <a:rPr lang="ru-RU" dirty="0" smtClean="0"/>
              <a:t>Идет  пересмотр </a:t>
            </a:r>
            <a:r>
              <a:rPr lang="ru-RU" dirty="0"/>
              <a:t>представления о инженерной деятельности и инженерных профессиях, как относящихся только  к  области техники,  производства, строительства,  т.е. к той сфере,  где речь идет о связи  человека с традиционно понимаемой техникой и техническими средствами производства</a:t>
            </a:r>
          </a:p>
        </p:txBody>
      </p:sp>
      <p:sp>
        <p:nvSpPr>
          <p:cNvPr id="4" name="TextBox 3"/>
          <p:cNvSpPr txBox="1"/>
          <p:nvPr/>
        </p:nvSpPr>
        <p:spPr>
          <a:xfrm>
            <a:off x="8686800" y="6451600"/>
            <a:ext cx="296333" cy="369332"/>
          </a:xfrm>
          <a:prstGeom prst="rect">
            <a:avLst/>
          </a:prstGeom>
          <a:noFill/>
        </p:spPr>
        <p:txBody>
          <a:bodyPr wrap="square" rtlCol="0">
            <a:spAutoFit/>
          </a:bodyPr>
          <a:lstStyle/>
          <a:p>
            <a:r>
              <a:rPr lang="ru-RU" dirty="0" smtClean="0"/>
              <a:t>4</a:t>
            </a:r>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635282829"/>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5125"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280480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174" y="476672"/>
            <a:ext cx="7231626" cy="1080120"/>
          </a:xfrm>
        </p:spPr>
        <p:txBody>
          <a:bodyPr>
            <a:normAutofit fontScale="90000"/>
          </a:bodyPr>
          <a:lstStyle/>
          <a:p>
            <a:r>
              <a:rPr lang="ru-RU" dirty="0" smtClean="0"/>
              <a:t>Два встречных процесса как следствие </a:t>
            </a:r>
            <a:r>
              <a:rPr lang="ru-RU" dirty="0" err="1" smtClean="0"/>
              <a:t>цифровизации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80416973"/>
              </p:ext>
            </p:extLst>
          </p:nvPr>
        </p:nvGraphicFramePr>
        <p:xfrm>
          <a:off x="1162612" y="1629696"/>
          <a:ext cx="730296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635282829"/>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6149" name="Точечный рисунок" r:id="rId8" imgW="2029108" imgH="800212" progId="Paint.Picture">
                  <p:embed/>
                </p:oleObj>
              </mc:Choice>
              <mc:Fallback>
                <p:oleObj name="Точечный рисунок" r:id="rId8" imgW="2029108" imgH="800212" progId="Paint.Picture">
                  <p:embed/>
                  <p:pic>
                    <p:nvPicPr>
                      <p:cNvPr id="6" name="Объект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80007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Цифровая трансформация</a:t>
            </a:r>
            <a:endParaRPr lang="ru-RU" dirty="0"/>
          </a:p>
        </p:txBody>
      </p:sp>
      <p:sp>
        <p:nvSpPr>
          <p:cNvPr id="3" name="Объект 2"/>
          <p:cNvSpPr>
            <a:spLocks noGrp="1"/>
          </p:cNvSpPr>
          <p:nvPr>
            <p:ph idx="1"/>
          </p:nvPr>
        </p:nvSpPr>
        <p:spPr>
          <a:xfrm>
            <a:off x="457199" y="1600200"/>
            <a:ext cx="8589981" cy="4525963"/>
          </a:xfrm>
        </p:spPr>
        <p:txBody>
          <a:bodyPr>
            <a:normAutofit fontScale="85000" lnSpcReduction="10000"/>
          </a:bodyPr>
          <a:lstStyle/>
          <a:p>
            <a:r>
              <a:rPr lang="ru-RU" dirty="0"/>
              <a:t>В</a:t>
            </a:r>
            <a:r>
              <a:rPr lang="ru-RU" dirty="0" smtClean="0"/>
              <a:t>  </a:t>
            </a:r>
            <a:r>
              <a:rPr lang="ru-RU" dirty="0"/>
              <a:t>процессе цифровой трансформации  образовательные организации начинают  превращаться в цифровые предприятия со своими цифровыми экосистемами, в которых также как на любом производстве должны   быть в команде цифровые инженеры или инженеры образования. </a:t>
            </a:r>
            <a:endParaRPr lang="ru-RU" dirty="0" smtClean="0"/>
          </a:p>
          <a:p>
            <a:r>
              <a:rPr lang="ru-RU" dirty="0" smtClean="0"/>
              <a:t>Необходим </a:t>
            </a:r>
            <a:r>
              <a:rPr lang="ru-RU" dirty="0"/>
              <a:t>серьезный  сопоставительный анализ особенностей современной, а особенно будущей  педагогической деятельности в цифровой среде с  характеристиками инженерной деятельности.</a:t>
            </a:r>
          </a:p>
          <a:p>
            <a:endParaRPr lang="ru-RU" dirty="0"/>
          </a:p>
        </p:txBody>
      </p:sp>
      <p:sp>
        <p:nvSpPr>
          <p:cNvPr id="4" name="TextBox 3"/>
          <p:cNvSpPr txBox="1"/>
          <p:nvPr/>
        </p:nvSpPr>
        <p:spPr>
          <a:xfrm>
            <a:off x="8822267" y="6502400"/>
            <a:ext cx="312906" cy="369332"/>
          </a:xfrm>
          <a:prstGeom prst="rect">
            <a:avLst/>
          </a:prstGeom>
          <a:noFill/>
        </p:spPr>
        <p:txBody>
          <a:bodyPr wrap="none" rtlCol="0">
            <a:spAutoFit/>
          </a:bodyPr>
          <a:lstStyle/>
          <a:p>
            <a:r>
              <a:rPr lang="ru-RU" dirty="0" smtClean="0"/>
              <a:t>5</a:t>
            </a:r>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635282829"/>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7172" name="Точечный рисунок" r:id="rId3" imgW="2029108" imgH="800212" progId="Paint.Picture">
                  <p:embed/>
                </p:oleObj>
              </mc:Choice>
              <mc:Fallback>
                <p:oleObj name="Точечный рисунок" r:id="rId3" imgW="2029108" imgH="800212" progId="Paint.Picture">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211037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296" y="818490"/>
            <a:ext cx="6828503" cy="738301"/>
          </a:xfrm>
        </p:spPr>
        <p:txBody>
          <a:bodyPr>
            <a:noAutofit/>
          </a:bodyPr>
          <a:lstStyle/>
          <a:p>
            <a:r>
              <a:rPr lang="ru-RU" sz="3200" dirty="0" smtClean="0"/>
              <a:t>Возрастающая инженерная составляющая функций педагога</a:t>
            </a:r>
            <a:endParaRPr lang="ru-RU" sz="3200" dirty="0"/>
          </a:p>
        </p:txBody>
      </p:sp>
      <p:sp>
        <p:nvSpPr>
          <p:cNvPr id="3" name="Объект 2"/>
          <p:cNvSpPr>
            <a:spLocks noGrp="1"/>
          </p:cNvSpPr>
          <p:nvPr>
            <p:ph idx="1"/>
          </p:nvPr>
        </p:nvSpPr>
        <p:spPr>
          <a:xfrm>
            <a:off x="172122" y="2095500"/>
            <a:ext cx="8724452" cy="4030663"/>
          </a:xfrm>
        </p:spPr>
        <p:txBody>
          <a:bodyPr>
            <a:normAutofit/>
          </a:bodyPr>
          <a:lstStyle/>
          <a:p>
            <a:r>
              <a:rPr lang="ru-RU" dirty="0"/>
              <a:t> </a:t>
            </a:r>
            <a:r>
              <a:rPr lang="ru-RU" sz="2800" dirty="0"/>
              <a:t>Обобщение  различных источников, описывающих  функции педагога, которые будут востребованы в ближайшем будущем, позволяет   говорить о возрастающей  инженерной их составляющей.</a:t>
            </a:r>
          </a:p>
        </p:txBody>
      </p:sp>
      <p:sp>
        <p:nvSpPr>
          <p:cNvPr id="4" name="TextBox 3"/>
          <p:cNvSpPr txBox="1"/>
          <p:nvPr/>
        </p:nvSpPr>
        <p:spPr>
          <a:xfrm>
            <a:off x="8830733" y="6510867"/>
            <a:ext cx="312906" cy="369332"/>
          </a:xfrm>
          <a:prstGeom prst="rect">
            <a:avLst/>
          </a:prstGeom>
          <a:noFill/>
        </p:spPr>
        <p:txBody>
          <a:bodyPr wrap="none" rtlCol="0">
            <a:spAutoFit/>
          </a:bodyPr>
          <a:lstStyle/>
          <a:p>
            <a:r>
              <a:rPr lang="ru-RU" dirty="0" smtClean="0"/>
              <a:t>6</a:t>
            </a:r>
            <a:endParaRPr lang="ru-RU" dirty="0"/>
          </a:p>
        </p:txBody>
      </p:sp>
      <p:pic>
        <p:nvPicPr>
          <p:cNvPr id="4098" name="Picture 2" descr="ÐÐ°ÑÑÐ¸Ð½ÐºÐ¸ Ð¿Ð¾ Ð·Ð°Ð¿ÑÐ¾ÑÑ Ð¦Ð¸ÑÐ¾Ð²ÑÐµ Ð¸Ð½Ð¶ÐµÐ½Ðµ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276" y="3964723"/>
            <a:ext cx="3461457" cy="23537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Объект 5"/>
          <p:cNvGraphicFramePr>
            <a:graphicFrameLocks noChangeAspect="1"/>
          </p:cNvGraphicFramePr>
          <p:nvPr>
            <p:extLst>
              <p:ext uri="{D42A27DB-BD31-4B8C-83A1-F6EECF244321}">
                <p14:modId xmlns:p14="http://schemas.microsoft.com/office/powerpoint/2010/main" val="635282829"/>
              </p:ext>
            </p:extLst>
          </p:nvPr>
        </p:nvGraphicFramePr>
        <p:xfrm>
          <a:off x="186813" y="48036"/>
          <a:ext cx="1590617" cy="770455"/>
        </p:xfrm>
        <a:graphic>
          <a:graphicData uri="http://schemas.openxmlformats.org/presentationml/2006/ole">
            <mc:AlternateContent xmlns:mc="http://schemas.openxmlformats.org/markup-compatibility/2006">
              <mc:Choice xmlns:v="urn:schemas-microsoft-com:vml" Requires="v">
                <p:oleObj spid="_x0000_s8196" name="Точечный рисунок" r:id="rId4" imgW="2029108" imgH="800212" progId="Paint.Picture">
                  <p:embed/>
                </p:oleObj>
              </mc:Choice>
              <mc:Fallback>
                <p:oleObj name="Точечный рисунок" r:id="rId4" imgW="2029108" imgH="800212" progId="Paint.Picture">
                  <p:embed/>
                  <p:pic>
                    <p:nvPicPr>
                      <p:cNvPr id="6" name="Объект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13" y="48036"/>
                        <a:ext cx="1590617" cy="770455"/>
                      </a:xfrm>
                      <a:prstGeom prst="rect">
                        <a:avLst/>
                      </a:prstGeom>
                      <a:noFill/>
                      <a:extLst/>
                    </p:spPr>
                  </p:pic>
                </p:oleObj>
              </mc:Fallback>
            </mc:AlternateContent>
          </a:graphicData>
        </a:graphic>
      </p:graphicFrame>
    </p:spTree>
    <p:extLst>
      <p:ext uri="{BB962C8B-B14F-4D97-AF65-F5344CB8AC3E}">
        <p14:creationId xmlns:p14="http://schemas.microsoft.com/office/powerpoint/2010/main" val="1937932313"/>
      </p:ext>
    </p:extLst>
  </p:cSld>
  <p:clrMapOvr>
    <a:masterClrMapping/>
  </p:clrMapOvr>
</p:sld>
</file>

<file path=ppt/theme/theme1.xml><?xml version="1.0" encoding="utf-8"?>
<a:theme xmlns:a="http://schemas.openxmlformats.org/drawingml/2006/main" name="rsvp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РГППУ">
      <a:majorFont>
        <a:latin typeface="PF DinDisplay Pro"/>
        <a:ea typeface=""/>
        <a:cs typeface=""/>
      </a:majorFont>
      <a:minorFont>
        <a:latin typeface="PF DinDisplay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rsvpu</Template>
  <TotalTime>106</TotalTime>
  <Words>1013</Words>
  <Application>Microsoft Office PowerPoint</Application>
  <PresentationFormat>Экран (4:3)</PresentationFormat>
  <Paragraphs>65</Paragraphs>
  <Slides>23</Slides>
  <Notes>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1" baseType="lpstr">
      <vt:lpstr>MS PGothic</vt:lpstr>
      <vt:lpstr>Arial</vt:lpstr>
      <vt:lpstr>Bebas Neue Bold</vt:lpstr>
      <vt:lpstr>Calibri</vt:lpstr>
      <vt:lpstr>PF DinDisplay Pro</vt:lpstr>
      <vt:lpstr>Times New Roman</vt:lpstr>
      <vt:lpstr>rsvpu</vt:lpstr>
      <vt:lpstr>Точечный рисунок</vt:lpstr>
      <vt:lpstr>ОБРАЗОВАТЕЛЬНЫЙ ИНЖИНИРИНГ В КОНТЕКСТЕ ЦИФРОВИЗАЦИИ   </vt:lpstr>
      <vt:lpstr>Цифровизация инженерных профессий</vt:lpstr>
      <vt:lpstr>Инженеры, оснащенные технологиями дополненной реальности и 3D-моделей </vt:lpstr>
      <vt:lpstr>Новые платформы транспрофессиональной трансформации</vt:lpstr>
      <vt:lpstr>Презентация PowerPoint</vt:lpstr>
      <vt:lpstr>Универсализация понятия «инженер»</vt:lpstr>
      <vt:lpstr>Два встречных процесса как следствие цифровизации</vt:lpstr>
      <vt:lpstr>Цифровая трансформация</vt:lpstr>
      <vt:lpstr>Возрастающая инженерная составляющая функций педагога</vt:lpstr>
      <vt:lpstr>Инженерная составляющая  образовательной деятельности</vt:lpstr>
      <vt:lpstr>SMART HOMES: Homes with everything connected to each other, home control center, and the outer world through internet. </vt:lpstr>
      <vt:lpstr>SMART GRIDS: Grids where electric generation plants, consumer devices, storage systems, security systems and sensors are connected, and supply-and-demand analyses are made.</vt:lpstr>
      <vt:lpstr>SMART FACTORIES (Industry 4.0): AI+IoT+Big data+Machine/machine&amp;Human/machine interface</vt:lpstr>
      <vt:lpstr>SMART CITIES: Cities with interconnected homes, transportation, energy, health &amp; security systems equipped with AI, learning&amp;decision making</vt:lpstr>
      <vt:lpstr>SUPER SMART SOCIETY (Society 5.0): AI+IoT+Big data+Machine/machine&amp;Human/machine interface</vt:lpstr>
      <vt:lpstr>Образовательный инжиниринг, цифровая дидактика</vt:lpstr>
      <vt:lpstr>Этимология слов «инженер», «инжиниринг»</vt:lpstr>
      <vt:lpstr>Этимология слов «инженер», «инжиниринг»</vt:lpstr>
      <vt:lpstr>Инженерное мышление в философском дискурсе</vt:lpstr>
      <vt:lpstr>Инженерное мышление в философском дискурсе</vt:lpstr>
      <vt:lpstr>Инженерное мышление в философском дискурсе</vt:lpstr>
      <vt:lpstr>Педагоги или цифровые инженеры</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Методология развития транспрофессионализма субъекта деятельности   </dc:title>
  <dc:creator>user</dc:creator>
  <cp:lastModifiedBy>Пользователь Windows</cp:lastModifiedBy>
  <cp:revision>30</cp:revision>
  <cp:lastPrinted>2017-11-01T09:49:57Z</cp:lastPrinted>
  <dcterms:created xsi:type="dcterms:W3CDTF">2017-11-01T08:52:21Z</dcterms:created>
  <dcterms:modified xsi:type="dcterms:W3CDTF">2019-04-23T16:05:56Z</dcterms:modified>
</cp:coreProperties>
</file>