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sldIdLst>
    <p:sldId id="305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8" r:id="rId19"/>
    <p:sldId id="336" r:id="rId20"/>
    <p:sldId id="337" r:id="rId21"/>
    <p:sldId id="315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4717" autoAdjust="0"/>
  </p:normalViewPr>
  <p:slideViewPr>
    <p:cSldViewPr snapToGrid="0" showGuides="1">
      <p:cViewPr varScale="1">
        <p:scale>
          <a:sx n="107" d="100"/>
          <a:sy n="107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C03E-F69B-4138-ADBB-F009A3C96A8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4888-A73F-4AC7-A671-76D2E433C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3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454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7542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0400"/>
            <a:ext cx="9144000" cy="14986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AA0F-C7AA-4162-BA79-9B5CB85EE3FE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0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4D1F-B9B0-4DAF-88C6-7B120F1F5DBA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1117600" y="1938338"/>
            <a:ext cx="9933517" cy="408146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3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2BE1-EA8F-43F3-94AA-A955624137E3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1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023" y="1825625"/>
            <a:ext cx="4662312" cy="4185708"/>
          </a:xfrm>
        </p:spPr>
        <p:txBody>
          <a:bodyPr>
            <a:normAutofit/>
          </a:bodyPr>
          <a:lstStyle>
            <a:lvl1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714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17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557" y="1825625"/>
            <a:ext cx="5012267" cy="418570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1EA6-136F-4D93-964E-A7711810CECB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96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10" y="1857377"/>
            <a:ext cx="4891265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09" y="2505075"/>
            <a:ext cx="4891267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7"/>
            <a:ext cx="4879623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879623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8A4A-0252-4DCF-BF61-06426570918C}" type="datetime1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A74A-D80E-4235-AEF3-C783B1A536E7}" type="datetime1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9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177" y="1930400"/>
            <a:ext cx="9900355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5CA9-45B0-4628-9E4A-DC73C15A5391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823201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773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55801"/>
            <a:ext cx="9843911" cy="404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744179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6335-3863-44AB-BC81-D8AE0948011F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98136"/>
            <a:ext cx="1975556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5064" y="1998135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6CB-60FF-40AB-B425-FEB9D4A4D9FD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117600" y="4064002"/>
            <a:ext cx="1975557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285064" y="4064002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7334" y="558801"/>
            <a:ext cx="7834489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5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2" y="1947333"/>
            <a:ext cx="9956801" cy="40978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3110" y="6356352"/>
            <a:ext cx="132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3F47"/>
                </a:solidFill>
              </a:defRPr>
            </a:lvl1pPr>
          </a:lstStyle>
          <a:p>
            <a:fld id="{BA57C32A-0345-4DD6-AF97-05F2399BD24F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333" y="6356352"/>
            <a:ext cx="3499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3F47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4756" y="6356352"/>
            <a:ext cx="428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3F47"/>
                </a:solidFill>
              </a:defRPr>
            </a:lvl1pPr>
          </a:lstStyle>
          <a:p>
            <a:fld id="{AC999FB5-EFB7-483A-9806-8834AF35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BDD3"/>
          </a:solidFill>
          <a:latin typeface="+mj-lt"/>
          <a:ea typeface="+mj-ea"/>
          <a:cs typeface="+mj-cs"/>
        </a:defRPr>
      </a:lvl1pPr>
    </p:titleStyle>
    <p:bodyStyle>
      <a:lvl1pPr marL="0" indent="449263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7191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1pPr>
      <a:lvl2pPr marL="4492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1168400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2pPr>
      <a:lvl3pPr marL="896938" indent="449263" algn="l" defTabSz="896938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1617663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3pPr>
      <a:lvl4pPr marL="1346200" indent="449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20653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4pPr>
      <a:lvl5pPr marL="17954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tabLst>
          <a:tab pos="2514600" algn="l"/>
        </a:tabLst>
        <a:defRPr lang="en-US" sz="2400" kern="1200" dirty="0">
          <a:solidFill>
            <a:srgbClr val="023F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crao.rsvpu.ru/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lyudmila.andryukhina@rsvp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432424"/>
            <a:ext cx="9144000" cy="1498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ФОРМИРОВАНИЕ КОМПЕТЕНЦИЙ </a:t>
            </a:r>
            <a:r>
              <a:rPr lang="en-US" b="1" dirty="0"/>
              <a:t>XXI</a:t>
            </a:r>
            <a:r>
              <a:rPr lang="ru-RU" b="1" dirty="0"/>
              <a:t> ВЕКА: МЕТОДОЛОГИЯ ФОРСАЙТА,  АДОРНАЦИИ И ДЕКОНСТРУКЦИИ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3966180"/>
            <a:ext cx="9144000" cy="18646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err="1" smtClean="0"/>
              <a:t>Андрюхина</a:t>
            </a:r>
            <a:r>
              <a:rPr lang="ru-RU" sz="8000" b="1" dirty="0" smtClean="0"/>
              <a:t> Л.М.</a:t>
            </a:r>
            <a:r>
              <a:rPr lang="ru-RU" sz="8000" b="1" dirty="0" smtClean="0"/>
              <a:t>, </a:t>
            </a:r>
            <a:r>
              <a:rPr lang="ru-RU" sz="8000" dirty="0" smtClean="0"/>
              <a:t>ученый секретарь НЦ РАО РГППУ, доктор философских наук, </a:t>
            </a:r>
            <a:r>
              <a:rPr lang="ru-RU" sz="8000" dirty="0" smtClean="0"/>
              <a:t>профессор</a:t>
            </a:r>
          </a:p>
          <a:p>
            <a:pPr algn="l"/>
            <a:r>
              <a:rPr lang="ru-RU" sz="8000" b="1" dirty="0" err="1" smtClean="0"/>
              <a:t>Ваваева</a:t>
            </a:r>
            <a:r>
              <a:rPr lang="ru-RU" sz="8000" b="1" dirty="0"/>
              <a:t> К.В</a:t>
            </a:r>
            <a:r>
              <a:rPr lang="ru-RU" sz="8000" b="1" dirty="0" smtClean="0"/>
              <a:t>., </a:t>
            </a:r>
            <a:r>
              <a:rPr lang="ru-RU" sz="8000" i="1" dirty="0" smtClean="0"/>
              <a:t>магистрант</a:t>
            </a:r>
            <a:endParaRPr lang="ru-RU" sz="8000" dirty="0"/>
          </a:p>
          <a:p>
            <a:pPr algn="l"/>
            <a:r>
              <a:rPr lang="ru-RU" sz="8000" b="1" dirty="0" err="1" smtClean="0"/>
              <a:t>Комличенко</a:t>
            </a:r>
            <a:r>
              <a:rPr lang="ru-RU" sz="8000" b="1" dirty="0"/>
              <a:t> Л.А</a:t>
            </a:r>
            <a:r>
              <a:rPr lang="ru-RU" sz="8000" b="1" dirty="0" smtClean="0"/>
              <a:t>., </a:t>
            </a:r>
            <a:r>
              <a:rPr lang="ru-RU" sz="8000" i="1" dirty="0" smtClean="0"/>
              <a:t>магистрант</a:t>
            </a:r>
            <a:endParaRPr lang="ru-RU" sz="8000" dirty="0"/>
          </a:p>
          <a:p>
            <a:pPr algn="l"/>
            <a:r>
              <a:rPr lang="ru-RU" sz="8000" i="1" dirty="0"/>
              <a:t>Российский государственный профессионально-педагогический университет</a:t>
            </a:r>
            <a:r>
              <a:rPr lang="ru-RU" sz="8000" i="1" dirty="0" smtClean="0"/>
              <a:t>,  </a:t>
            </a:r>
            <a:r>
              <a:rPr lang="ru-RU" sz="8000" i="1" dirty="0"/>
              <a:t>Екатеринбург, Россия</a:t>
            </a:r>
            <a:endParaRPr lang="ru-RU" sz="8000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2021 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71DE-86E8-4175-A49B-44EF8C3DBAD1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8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Разрыв между компетенциями, которыми обладают  специалисты или выпускники вузов,  и компетенциями, востребованными на рабочем месте  может возникнуть не только в будущем, но и  в разной степени проявляется уже и сегодня  в различных отраслях экономики.  Дефицит компетенций  сегодня  все острее ощущается в высоко-технологичных отраслях  производства. Становятся нередкими случаи простаивания нового импортного дорогостоящего оборудования из-за невозможности его быстрого освоения и </a:t>
            </a:r>
            <a:r>
              <a:rPr lang="ru-RU" dirty="0" smtClean="0"/>
              <a:t>эффективной </a:t>
            </a:r>
            <a:r>
              <a:rPr lang="ru-RU" dirty="0"/>
              <a:t>эксплуатации </a:t>
            </a:r>
            <a:r>
              <a:rPr lang="ru-RU" dirty="0" smtClean="0"/>
              <a:t>рабочими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4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Адорнация</a:t>
            </a:r>
            <a:r>
              <a:rPr lang="ru-RU" dirty="0" smtClean="0"/>
              <a:t> компетенций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Учитывая то, что  даже  радикальные технологические преобразования не отменяют полностью  все ранее  приобретенные  специалистами компетенции,   можно утверждать, что не меньшую, а часто и большую актуальность приобретают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технологии совершенствования компетенций</a:t>
            </a:r>
            <a:r>
              <a:rPr lang="ru-RU" dirty="0"/>
              <a:t>. Для обозначения этого вида технологий </a:t>
            </a:r>
            <a:r>
              <a:rPr lang="ru-RU" dirty="0" err="1"/>
              <a:t>М.А.Дремина</a:t>
            </a:r>
            <a:r>
              <a:rPr lang="ru-RU" dirty="0"/>
              <a:t>, Г.А. Горбунова и В.А. </a:t>
            </a:r>
            <a:r>
              <a:rPr lang="ru-RU" dirty="0" err="1"/>
              <a:t>Копнов</a:t>
            </a:r>
            <a:r>
              <a:rPr lang="ru-RU" dirty="0"/>
              <a:t> вводят понятие «</a:t>
            </a:r>
            <a:r>
              <a:rPr lang="ru-RU" dirty="0" err="1"/>
              <a:t>адорнация</a:t>
            </a:r>
            <a:r>
              <a:rPr lang="ru-RU" dirty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5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9741" y="558801"/>
            <a:ext cx="7955015" cy="113188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етевой экспериментальный проект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РГППУ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адорнации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компетенций, реализованный 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рамках соглашения о сотрудничестве с ОАО «Уралмашзавод».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12</a:t>
            </a:fld>
            <a:endParaRPr lang="ru-RU"/>
          </a:p>
        </p:txBody>
      </p:sp>
      <p:pic>
        <p:nvPicPr>
          <p:cNvPr id="5" name="Объект 4" descr="2021-04-12_16-39-5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5" y="1938338"/>
            <a:ext cx="9341224" cy="4081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44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Выйгрыши и риски методологии  адорнации</a:t>
            </a:r>
            <a:r>
              <a:rPr lang="ru-RU" dirty="0"/>
              <a:t> компетенций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5374089"/>
              </p:ext>
            </p:extLst>
          </p:nvPr>
        </p:nvGraphicFramePr>
        <p:xfrm>
          <a:off x="926685" y="1481138"/>
          <a:ext cx="9888071" cy="4751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2478">
                  <a:extLst>
                    <a:ext uri="{9D8B030D-6E8A-4147-A177-3AD203B41FA5}">
                      <a16:colId xmlns:a16="http://schemas.microsoft.com/office/drawing/2014/main" val="3828519977"/>
                    </a:ext>
                  </a:extLst>
                </a:gridCol>
                <a:gridCol w="4895593">
                  <a:extLst>
                    <a:ext uri="{9D8B030D-6E8A-4147-A177-3AD203B41FA5}">
                      <a16:colId xmlns:a16="http://schemas.microsoft.com/office/drawing/2014/main" val="4056304023"/>
                    </a:ext>
                  </a:extLst>
                </a:gridCol>
              </a:tblGrid>
              <a:tr h="619871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Выигрыши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effectLst/>
                        </a:rPr>
                        <a:t>Риски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extLst>
                  <a:ext uri="{0D108BD9-81ED-4DB2-BD59-A6C34878D82A}">
                    <a16:rowId xmlns:a16="http://schemas.microsoft.com/office/drawing/2014/main" val="4192063784"/>
                  </a:ext>
                </a:extLst>
              </a:tr>
              <a:tr h="650700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 развивающейся стратегии, ее выращивание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effectLst/>
                        </a:rPr>
                        <a:t>Можно упустить (проглядеть) мировые тренды и тогда оказаться отброшенными на обочину развития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extLst>
                  <a:ext uri="{0D108BD9-81ED-4DB2-BD59-A6C34878D82A}">
                    <a16:rowId xmlns:a16="http://schemas.microsoft.com/office/drawing/2014/main" val="164880357"/>
                  </a:ext>
                </a:extLst>
              </a:tr>
              <a:tr h="936964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effectLst/>
                        </a:rPr>
                        <a:t>Учет наличного человеческого капитала,  имеющихся навыков и опора на них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effectLst/>
                        </a:rPr>
                        <a:t>Затруднен процесс перехода от локальных практик к системным решениям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extLst>
                  <a:ext uri="{0D108BD9-81ED-4DB2-BD59-A6C34878D82A}">
                    <a16:rowId xmlns:a16="http://schemas.microsoft.com/office/drawing/2014/main" val="2503799900"/>
                  </a:ext>
                </a:extLst>
              </a:tr>
              <a:tr h="936964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effectLst/>
                        </a:rPr>
                        <a:t>Решение проблем конкретного производства и судеб конкретных людей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исключен риск быстрого устаревания найденных решений вследствие  высокого темпа обновления технологий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extLst>
                  <a:ext uri="{0D108BD9-81ED-4DB2-BD59-A6C34878D82A}">
                    <a16:rowId xmlns:a16="http://schemas.microsoft.com/office/drawing/2014/main" val="3960680226"/>
                  </a:ext>
                </a:extLst>
              </a:tr>
              <a:tr h="936964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effectLst/>
                        </a:rPr>
                        <a:t>Формирование новых образовательных платформ на основе интеграции имеющихся ресурсов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исключен риск  эффекта «открытия велосипеда» из за преобладания  локальных практик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79273" marR="79273" marT="39637" marB="39637"/>
                </a:tc>
                <a:extLst>
                  <a:ext uri="{0D108BD9-81ED-4DB2-BD59-A6C34878D82A}">
                    <a16:rowId xmlns:a16="http://schemas.microsoft.com/office/drawing/2014/main" val="216470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2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 деконструкции компетенций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Другая, еще более острая ситуация возникает, когда  набор имеющихся у работников компетенций оказывается полностью не востребованным в условиях нового производства,  ухода в прошлое профессий, видов деятельности и даже целых отраслей. Эта ситуация осложняется,  с одной стороны, непредсказуемостью многих  происходящих изменений, что не дает часто возможности своевременно на них отреагировать,   и, с другой стороны, глубиной и болезненностью социальных и собственно жизненных последствий для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90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Деконструкция компетенций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Опережающее образование в отличие от опережающего обучения должно опираться не просто на замену одного пакета компетенций – другим</a:t>
            </a:r>
            <a:r>
              <a:rPr lang="ru-RU" dirty="0" smtClean="0"/>
              <a:t>.</a:t>
            </a:r>
          </a:p>
          <a:p>
            <a:r>
              <a:rPr lang="ru-RU" dirty="0"/>
              <a:t>С позиции новой модели компетенций, в центре которой экзистенциальные </a:t>
            </a:r>
            <a:r>
              <a:rPr lang="ru-RU" dirty="0" smtClean="0"/>
              <a:t>компетенции, </a:t>
            </a:r>
            <a:r>
              <a:rPr lang="ru-RU" dirty="0"/>
              <a:t>возникает  понимание, что  у человека, попавшего в сложную ситуацию профессиональной </a:t>
            </a:r>
            <a:r>
              <a:rPr lang="ru-RU" dirty="0" err="1"/>
              <a:t>невостребованности</a:t>
            </a:r>
            <a:r>
              <a:rPr lang="ru-RU" dirty="0"/>
              <a:t>, идет глубинная перестройка всех уровней компетенций и, что он переживает это  чаще всего как кризис и крушение глубинных </a:t>
            </a:r>
            <a:r>
              <a:rPr lang="ru-RU" dirty="0" err="1"/>
              <a:t>смысложизненных</a:t>
            </a:r>
            <a:r>
              <a:rPr lang="ru-RU" dirty="0"/>
              <a:t> установок. А поэтому необходимы технологии, которые можно назвать технологиями деконструкции компетенций.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Деконструкция компетенций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Деконструкция связана с вниманием к структурам и в то же время  с процедурой расслоения, разборки, разложения лингвистических, </a:t>
            </a:r>
            <a:r>
              <a:rPr lang="ru-RU" dirty="0" err="1"/>
              <a:t>логоцентрических</a:t>
            </a:r>
            <a:r>
              <a:rPr lang="ru-RU" dirty="0"/>
              <a:t>, </a:t>
            </a:r>
            <a:r>
              <a:rPr lang="ru-RU" dirty="0" err="1"/>
              <a:t>фоноцентрических</a:t>
            </a:r>
            <a:r>
              <a:rPr lang="ru-RU" dirty="0"/>
              <a:t> и других  структур. Речь идет не столько о разрушении, сколько о реконструкции ради постижения того, как была сконструирована некая целостность.  Это  напоминает действия ребенка,  разбирающего игрушку на части, чтобы понять ее в полной мере.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67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деконструкции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В рамках методологии формирования компетенций, особенно в ситуации  социальных и профессиональных трансформаций, деконструкция может иметь значение в виде следующей последовательности действий.</a:t>
            </a:r>
          </a:p>
          <a:p>
            <a:pPr fontAlgn="base"/>
            <a:r>
              <a:rPr lang="ru-RU" dirty="0"/>
              <a:t>       На первом этапе необходимо разделить, разобрать, представленную у  индивида целостную структуру компетенций, в которой, как правило, сложно переплетены экзистенциальные ценности  и компетенции, связанные с конкретным профессиональным контекстом.</a:t>
            </a:r>
          </a:p>
          <a:p>
            <a:r>
              <a:rPr lang="ru-RU" dirty="0"/>
              <a:t>На втором этапе необходимо понять насколько отказ от  контекстных профессиональных компетенций затрагивает и меняет экзистенциальные компетенции. Если эта связь оказывается   сильной настолько, что человек   воспринимает это  как потерю собственной идентичности и утрату глубинных жизненных ценностей, то ему необходима  профессиональная поддержка (</a:t>
            </a:r>
            <a:r>
              <a:rPr lang="ru-RU" dirty="0" err="1"/>
              <a:t>коучинг</a:t>
            </a:r>
            <a:r>
              <a:rPr lang="ru-RU" dirty="0"/>
              <a:t> и др. технологии) по рефреймингу жизненных установок и обретению себя.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эта связь оказывается не столь сильной, то на следующем этапе необходимой становится работа  по  резонансной настройке нового пакета компетенций  с экзистенциальными компетенциями 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4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1476" y="806449"/>
            <a:ext cx="7597421" cy="1131889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 навыков (компетенций) и соответствующие им технологии и формы  образования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1515035" y="2178423"/>
          <a:ext cx="9520518" cy="369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969">
                  <a:extLst>
                    <a:ext uri="{9D8B030D-6E8A-4147-A177-3AD203B41FA5}">
                      <a16:colId xmlns:a16="http://schemas.microsoft.com/office/drawing/2014/main" val="4049699861"/>
                    </a:ext>
                  </a:extLst>
                </a:gridCol>
                <a:gridCol w="3892753">
                  <a:extLst>
                    <a:ext uri="{9D8B030D-6E8A-4147-A177-3AD203B41FA5}">
                      <a16:colId xmlns:a16="http://schemas.microsoft.com/office/drawing/2014/main" val="2210387354"/>
                    </a:ext>
                  </a:extLst>
                </a:gridCol>
                <a:gridCol w="2380398">
                  <a:extLst>
                    <a:ext uri="{9D8B030D-6E8A-4147-A177-3AD203B41FA5}">
                      <a16:colId xmlns:a16="http://schemas.microsoft.com/office/drawing/2014/main" val="1115760201"/>
                    </a:ext>
                  </a:extLst>
                </a:gridCol>
                <a:gridCol w="2380398">
                  <a:extLst>
                    <a:ext uri="{9D8B030D-6E8A-4147-A177-3AD203B41FA5}">
                      <a16:colId xmlns:a16="http://schemas.microsoft.com/office/drawing/2014/main" val="1851458105"/>
                    </a:ext>
                  </a:extLst>
                </a:gridCol>
              </a:tblGrid>
              <a:tr h="448235"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 навыков (компетенций)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Преобладающие технологии разработки моделей компетенций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Форма организации образования (характер образования)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951367"/>
                  </a:ext>
                </a:extLst>
              </a:tr>
              <a:tr h="725326"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15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Возникающие навыки (компетенции)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Форсайт технологии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Инновационное образование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439192"/>
                  </a:ext>
                </a:extLst>
              </a:tr>
              <a:tr h="725326"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15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Трансформирующиеся навыки (компетенции)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Технология </a:t>
                      </a:r>
                      <a:r>
                        <a:rPr lang="ru-RU" sz="2000" dirty="0" err="1">
                          <a:effectLst/>
                        </a:rPr>
                        <a:t>адорнации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Синхронное образование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384798"/>
                  </a:ext>
                </a:extLst>
              </a:tr>
              <a:tr h="725326"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15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Исчезающие навыки (компетенции)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Технология декомпозиции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Опережающее образование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69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19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Современное образование в большей степени ориентировано </a:t>
            </a:r>
            <a:r>
              <a:rPr lang="ru-RU" dirty="0" err="1"/>
              <a:t>логоцентрично</a:t>
            </a:r>
            <a:r>
              <a:rPr lang="ru-RU" dirty="0"/>
              <a:t>, и, как правило,  не   обращается к технологиям перенастройки, трансформации и осмысленного отказа от устаревших, стереотипных моделей действия и поведения. Однако методам деконструкции,  скорее всего, необходимо обучать также, как и конструктивистским технологиям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5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VUCA- мир и необходимость нового мышления о будущем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Ускорение процессов  технологической и социальной трансформации  вызывает необходимость стратегической переориентации   на  знание о будущем.      Рисуемая экспертами картина будущего, характеризуется  уже сегодня  заявляющими о себе характеристиками, такими как нестабильность, неопределённость, сложность и неоднозначность, объединяемыми акронимом VUCA (</a:t>
            </a:r>
            <a:r>
              <a:rPr lang="ru-RU" dirty="0" err="1"/>
              <a:t>volatility</a:t>
            </a:r>
            <a:r>
              <a:rPr lang="ru-RU" dirty="0"/>
              <a:t>, </a:t>
            </a:r>
            <a:r>
              <a:rPr lang="ru-RU" dirty="0" err="1"/>
              <a:t>uncertainty</a:t>
            </a:r>
            <a:r>
              <a:rPr lang="ru-RU" dirty="0"/>
              <a:t>, </a:t>
            </a:r>
            <a:r>
              <a:rPr lang="ru-RU" dirty="0" err="1"/>
              <a:t>complexity</a:t>
            </a:r>
            <a:r>
              <a:rPr lang="ru-RU" dirty="0"/>
              <a:t>, </a:t>
            </a:r>
            <a:r>
              <a:rPr lang="ru-RU" dirty="0" err="1"/>
              <a:t>ambiguity</a:t>
            </a:r>
            <a:r>
              <a:rPr lang="ru-RU" dirty="0"/>
              <a:t>) – мир. В условиях VUCA - среды необходимы  новая методология и технологии прогнозирования, новые модели мышления о будущем.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67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20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Обобщая, необходимо подчеркнуть, что все три обозначенных методологических  решения: </a:t>
            </a:r>
            <a:r>
              <a:rPr lang="ru-RU" dirty="0" err="1"/>
              <a:t>форсайт</a:t>
            </a:r>
            <a:r>
              <a:rPr lang="ru-RU" dirty="0"/>
              <a:t>, </a:t>
            </a:r>
            <a:r>
              <a:rPr lang="ru-RU" dirty="0" err="1"/>
              <a:t>адорнация</a:t>
            </a:r>
            <a:r>
              <a:rPr lang="ru-RU" dirty="0"/>
              <a:t> и деконструкция -  одинаково необходимы в процессе формирования компетенций будущего. Их взаимосвязь может быть представлена как в форме цикла, в рамках которого эти технологии сменяют друг друга, так и в форме взаимно переплетающихся процессов,  с доминированием одной из технологий в зависимости от особенностей ситуации и социального контекста.</a:t>
            </a:r>
          </a:p>
          <a:p>
            <a:pPr fontAlgn="base"/>
            <a:r>
              <a:rPr lang="ru-RU" dirty="0"/>
              <a:t>       Развитие методологической культуры формирования компетенций  будущего возможно  станет одним из путей, который позволит избежать драматических  жизненных  коллизий,  связанных  с утратой   профессиональной востребованности  и сложностью  для человека трансформаций на уровне экзистенциальных 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3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02" y="323162"/>
            <a:ext cx="11017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4676961" y="1348500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ОБРАЗОВАНИЯ</a:t>
            </a:r>
          </a:p>
        </p:txBody>
      </p:sp>
      <p:pic>
        <p:nvPicPr>
          <p:cNvPr id="512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78" y="323162"/>
            <a:ext cx="2183187" cy="118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11" y="427785"/>
            <a:ext cx="1613367" cy="10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9" y="476030"/>
            <a:ext cx="1744471" cy="102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0105" y="2140342"/>
            <a:ext cx="9933517" cy="4081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Контакты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Андрюхина</a:t>
            </a:r>
            <a:r>
              <a:rPr lang="ru-RU" dirty="0" smtClean="0">
                <a:solidFill>
                  <a:srgbClr val="C00000"/>
                </a:solidFill>
              </a:rPr>
              <a:t> Людмила Михайловна, ученый секретарь НЦ РАО РГППУ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E-mail: </a:t>
            </a:r>
            <a:r>
              <a:rPr lang="en-US" dirty="0"/>
              <a:t> </a:t>
            </a:r>
            <a:r>
              <a:rPr lang="en-US" dirty="0" smtClean="0">
                <a:hlinkClick r:id="rId7"/>
              </a:rPr>
              <a:t>lyudmila.andryukhina@rsvpu.ru</a:t>
            </a:r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Сайт НЦ РАО РГППУ: </a:t>
            </a:r>
            <a:r>
              <a:rPr lang="en-US" dirty="0" smtClean="0">
                <a:solidFill>
                  <a:srgbClr val="C00000"/>
                </a:solidFill>
                <a:hlinkClick r:id="rId8"/>
              </a:rPr>
              <a:t>http</a:t>
            </a:r>
            <a:r>
              <a:rPr lang="en-US" dirty="0">
                <a:solidFill>
                  <a:srgbClr val="C00000"/>
                </a:solidFill>
                <a:hlinkClick r:id="rId8"/>
              </a:rPr>
              <a:t>://ncrao.rsvpu.ru</a:t>
            </a:r>
            <a:r>
              <a:rPr lang="en-US" dirty="0" smtClean="0">
                <a:solidFill>
                  <a:srgbClr val="C00000"/>
                </a:solidFill>
                <a:hlinkClick r:id="rId8"/>
              </a:rPr>
              <a:t>/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ВСЕГДА ОТКРЫТЫ СОТРУДНИЧЕСТВУ!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азвание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</a:t>
            </a: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altLang="ru-RU" sz="5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будущего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еловеческий </a:t>
            </a:r>
            <a:r>
              <a:rPr lang="ru-RU" dirty="0"/>
              <a:t>капитал в XXI веке стал важнейшим фактором развития экономики и общества, </a:t>
            </a:r>
            <a:r>
              <a:rPr lang="ru-RU" dirty="0"/>
              <a:t> </a:t>
            </a:r>
            <a:r>
              <a:rPr lang="ru-RU" dirty="0" smtClean="0"/>
              <a:t>а поэтому   </a:t>
            </a:r>
            <a:r>
              <a:rPr lang="ru-RU" dirty="0"/>
              <a:t>в фокусе оказывается прогнозирование компетенций будущего</a:t>
            </a:r>
            <a:r>
              <a:rPr lang="ru-RU" dirty="0" smtClean="0"/>
              <a:t>.</a:t>
            </a:r>
          </a:p>
          <a:p>
            <a:r>
              <a:rPr lang="ru-RU" dirty="0"/>
              <a:t>В мире насчитываются десятки организаций и консорциумов, занимающихся прогнозированием  компетенций будущего.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11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Форсайт-технологии прогнозирования компетенций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Уже </a:t>
            </a:r>
            <a:r>
              <a:rPr lang="ru-RU" dirty="0"/>
              <a:t>недостаточны методы линейной экстраполяции при прогнозе будущего. Все чаще наряду с использованием количественных  методов большее значение  придается  качественным, экспертным методам  прогнозирования, например, разрабатываются все новые пакеты </a:t>
            </a:r>
            <a:r>
              <a:rPr lang="ru-RU" dirty="0" err="1"/>
              <a:t>форсайт</a:t>
            </a:r>
            <a:r>
              <a:rPr lang="ru-RU" dirty="0"/>
              <a:t>-технологий. </a:t>
            </a:r>
            <a:endParaRPr lang="ru-RU" dirty="0" smtClean="0"/>
          </a:p>
          <a:p>
            <a:r>
              <a:rPr lang="ru-RU" dirty="0"/>
              <a:t> Методы </a:t>
            </a:r>
            <a:r>
              <a:rPr lang="ru-RU" dirty="0" err="1"/>
              <a:t>форсайта</a:t>
            </a:r>
            <a:r>
              <a:rPr lang="ru-RU" dirty="0"/>
              <a:t> применяются сегодня к широкому кругу ситуаций и потребностей.  Форсайт компетенций – это комплекс </a:t>
            </a:r>
            <a:r>
              <a:rPr lang="ru-RU" dirty="0" err="1"/>
              <a:t>форсайт</a:t>
            </a:r>
            <a:r>
              <a:rPr lang="ru-RU" dirty="0"/>
              <a:t>-методов, предназначенных для прогнозирования компетенций на основе качественного определения будущих потребностей экономики, конкретного сектора или отрасли в компетенциях.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4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компетенций будущего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На сегодняшний  день   на основе </a:t>
            </a:r>
            <a:r>
              <a:rPr lang="ru-RU" dirty="0" err="1"/>
              <a:t>форсайт</a:t>
            </a:r>
            <a:r>
              <a:rPr lang="ru-RU" dirty="0"/>
              <a:t> технологий разработаны десятки моделей компетенций будущего. В наиболее известной  из них  навыки (компетенции)  делятся на  жесткие  и  мягкие — </a:t>
            </a:r>
            <a:r>
              <a:rPr lang="ru-RU" dirty="0" err="1"/>
              <a:t>hard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 и </a:t>
            </a:r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.  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5" y="3214405"/>
            <a:ext cx="8032377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компетенций будущего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6" y="2457452"/>
            <a:ext cx="9421906" cy="4081462"/>
          </a:xfrm>
        </p:spPr>
      </p:pic>
      <p:sp>
        <p:nvSpPr>
          <p:cNvPr id="6" name="Прямоугольник 5"/>
          <p:cNvSpPr/>
          <p:nvPr/>
        </p:nvSpPr>
        <p:spPr>
          <a:xfrm>
            <a:off x="1792942" y="1492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/>
              </a:rPr>
              <a:t>Авторы доклада «Навыки будущего. Что нужно знать и уметь в новом сложном мире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/>
              </a:rPr>
              <a:t>» предлагают новую модель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1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Выйгрыши и риски методологии  форсайта</a:t>
            </a:r>
            <a:r>
              <a:rPr lang="ru-RU" dirty="0"/>
              <a:t> компетенций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7641575"/>
              </p:ext>
            </p:extLst>
          </p:nvPr>
        </p:nvGraphicFramePr>
        <p:xfrm>
          <a:off x="788894" y="1290918"/>
          <a:ext cx="10025862" cy="5175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4995">
                  <a:extLst>
                    <a:ext uri="{9D8B030D-6E8A-4147-A177-3AD203B41FA5}">
                      <a16:colId xmlns:a16="http://schemas.microsoft.com/office/drawing/2014/main" val="123341579"/>
                    </a:ext>
                  </a:extLst>
                </a:gridCol>
                <a:gridCol w="4960867">
                  <a:extLst>
                    <a:ext uri="{9D8B030D-6E8A-4147-A177-3AD203B41FA5}">
                      <a16:colId xmlns:a16="http://schemas.microsoft.com/office/drawing/2014/main" val="1736544285"/>
                    </a:ext>
                  </a:extLst>
                </a:gridCol>
              </a:tblGrid>
              <a:tr h="475953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 err="1">
                          <a:effectLst/>
                        </a:rPr>
                        <a:t>Выйгрыши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Риски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2445218611"/>
                  </a:ext>
                </a:extLst>
              </a:tr>
              <a:tr h="1001221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>
                          <a:effectLst/>
                        </a:rPr>
                        <a:t>Долгосрочный прогноз позволяет подготовить систему образования для  формирования новых компетенций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Можно ошибиться в сроках и тогда: либо компетенция еще будет не востребована, либо можно опоздать  с  подготовкой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522220628"/>
                  </a:ext>
                </a:extLst>
              </a:tr>
              <a:tr h="848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Соединение стратегического анализа с   выработкой управленческих решений (дорожной карты) по реализации стратегии  с вовлечением  заинтересованных исполнителей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Могут быть субъективные сдвиги в расстановке приоритетов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3790069599"/>
                  </a:ext>
                </a:extLst>
              </a:tr>
              <a:tr h="53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Определение трендов носит качественный характер, базируется на опыте команды экспертов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Могут появиться новые тренды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3241407722"/>
                  </a:ext>
                </a:extLst>
              </a:tr>
              <a:tr h="669962"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>
                          <a:effectLst/>
                        </a:rPr>
                        <a:t>Формирование целевых ориентиров для государства, политиков, образования с участием стейкхолдеров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 Существующий  человеческий капитал и  имеющиеся компетенции могут  недооцениваться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2111690792"/>
                  </a:ext>
                </a:extLst>
              </a:tr>
              <a:tr h="524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Преимущественная ориентация на будущее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</a:rPr>
                        <a:t>Не решаются проблемы, которые нужно решать уже сегодня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7408" marR="67408" marT="33704" marB="33704"/>
                </a:tc>
                <a:extLst>
                  <a:ext uri="{0D108BD9-81ED-4DB2-BD59-A6C34878D82A}">
                    <a16:rowId xmlns:a16="http://schemas.microsoft.com/office/drawing/2014/main" val="291426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изменения профессиональных задач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Проводимый экспертами </a:t>
            </a:r>
            <a:r>
              <a:rPr lang="ru-RU" dirty="0"/>
              <a:t>анализ  </a:t>
            </a:r>
            <a:r>
              <a:rPr lang="ru-RU" dirty="0" smtClean="0"/>
              <a:t>происходящих изменений </a:t>
            </a:r>
            <a:r>
              <a:rPr lang="ru-RU" dirty="0"/>
              <a:t>показывает, что  нужно учитывать три типа </a:t>
            </a:r>
            <a:r>
              <a:rPr lang="ru-RU" dirty="0" smtClean="0"/>
              <a:t>последствий.</a:t>
            </a:r>
            <a:endParaRPr lang="ru-RU" dirty="0"/>
          </a:p>
          <a:p>
            <a:pPr lvl="0" fontAlgn="base"/>
            <a:r>
              <a:rPr lang="ru-RU" dirty="0"/>
              <a:t>Новые профессиональные задачи порождают новые навыки и новые профессии.</a:t>
            </a:r>
          </a:p>
          <a:p>
            <a:pPr lvl="0" fontAlgn="base"/>
            <a:r>
              <a:rPr lang="ru-RU" dirty="0"/>
              <a:t>Изменение профессиональных задач приводит к трансформации/эволюции существующих навыков и профессий при сохранении рабочих мест.</a:t>
            </a:r>
          </a:p>
          <a:p>
            <a:pPr lvl="0" fontAlgn="base"/>
            <a:r>
              <a:rPr lang="ru-RU" dirty="0"/>
              <a:t>Исчезновение профессиональных задач приводит к сокращению потребности в навыках, необходимых для их выполнения, и к исчезновению целых профессий.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35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9FB5-EFB7-483A-9806-8834AF355950}" type="slidenum">
              <a:rPr lang="ru-RU" smtClean="0"/>
              <a:t>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29241" y="1902479"/>
            <a:ext cx="9933517" cy="4081462"/>
          </a:xfrm>
        </p:spPr>
        <p:txBody>
          <a:bodyPr/>
          <a:lstStyle/>
          <a:p>
            <a:r>
              <a:rPr lang="ru-RU" dirty="0"/>
              <a:t>Эти три ситуации  характеризуют  не только  будущее в  краткосрочной, среднесрочной и долгосрочной перспективе, но всегда в той или иной степени присутствуют уже и в настоящем. В каждой из этих ситуаций, на наш взгляд, должны применяться   различающиеся технологии формирования моделей компетенций. Хотя все три ситуации могут быть спрогнозированы на основе технологий </a:t>
            </a:r>
            <a:r>
              <a:rPr lang="ru-RU" dirty="0" err="1">
                <a:solidFill>
                  <a:srgbClr val="C00000"/>
                </a:solidFill>
              </a:rPr>
              <a:t>форсайта</a:t>
            </a:r>
            <a:r>
              <a:rPr lang="ru-RU" dirty="0"/>
              <a:t>, вместе с тем, необходимо говорить также о технологии (методологии) </a:t>
            </a:r>
            <a:r>
              <a:rPr lang="ru-RU" dirty="0" err="1">
                <a:solidFill>
                  <a:srgbClr val="C00000"/>
                </a:solidFill>
              </a:rPr>
              <a:t>адорнации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компетенций и  о технологии (методологии)  </a:t>
            </a:r>
            <a:r>
              <a:rPr lang="ru-RU" dirty="0">
                <a:solidFill>
                  <a:srgbClr val="C00000"/>
                </a:solidFill>
              </a:rPr>
              <a:t>деконструкции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компетенций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901818"/>
      </p:ext>
    </p:extLst>
  </p:cSld>
  <p:clrMapOvr>
    <a:masterClrMapping/>
  </p:clrMapOvr>
</p:sld>
</file>

<file path=ppt/theme/theme1.xml><?xml version="1.0" encoding="utf-8"?>
<a:theme xmlns:a="http://schemas.openxmlformats.org/drawingml/2006/main" name="rsvpu1">
  <a:themeElements>
    <a:clrScheme name="РГППУ">
      <a:dk1>
        <a:srgbClr val="005260"/>
      </a:dk1>
      <a:lt1>
        <a:srgbClr val="FFFFFF"/>
      </a:lt1>
      <a:dk2>
        <a:srgbClr val="00ABC7"/>
      </a:dk2>
      <a:lt2>
        <a:srgbClr val="97EFFF"/>
      </a:lt2>
      <a:accent1>
        <a:srgbClr val="00ABC7"/>
      </a:accent1>
      <a:accent2>
        <a:srgbClr val="82EDFF"/>
      </a:accent2>
      <a:accent3>
        <a:srgbClr val="8ACFDA"/>
      </a:accent3>
      <a:accent4>
        <a:srgbClr val="F3E60E"/>
      </a:accent4>
      <a:accent5>
        <a:srgbClr val="00ABC7"/>
      </a:accent5>
      <a:accent6>
        <a:srgbClr val="8ACFDA"/>
      </a:accent6>
      <a:hlink>
        <a:srgbClr val="00ABC7"/>
      </a:hlink>
      <a:folHlink>
        <a:srgbClr val="005260"/>
      </a:folHlink>
    </a:clrScheme>
    <a:fontScheme name="РГППУ">
      <a:majorFont>
        <a:latin typeface="Bebas Neue Bold"/>
        <a:ea typeface=""/>
        <a:cs typeface=""/>
      </a:majorFont>
      <a:minorFont>
        <a:latin typeface="PF DinDisplay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ГППУ" id="{1DDC4B09-8B3B-4D56-A121-94A3644295D3}" vid="{B9090A31-EF9C-467B-BD9D-19FA09A229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РГППУ</Template>
  <TotalTime>590</TotalTime>
  <Words>1439</Words>
  <Application>Microsoft Office PowerPoint</Application>
  <PresentationFormat>Широкоэкранный</PresentationFormat>
  <Paragraphs>116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Batang</vt:lpstr>
      <vt:lpstr>Bebas Neue Bold</vt:lpstr>
      <vt:lpstr>Calibri</vt:lpstr>
      <vt:lpstr>PF DinDisplay Pro</vt:lpstr>
      <vt:lpstr>Times New Roman</vt:lpstr>
      <vt:lpstr>rsvpu1</vt:lpstr>
      <vt:lpstr>   ФОРМИРОВАНИЕ КОМПЕТЕНЦИЙ XXI ВЕКА: МЕТОДОЛОГИЯ ФОРСАЙТА,  АДОРНАЦИИ И ДЕКОНСТРУКЦИИ</vt:lpstr>
      <vt:lpstr>VUCA- мир и необходимость нового мышления о будущем</vt:lpstr>
      <vt:lpstr>Компетенции будущего</vt:lpstr>
      <vt:lpstr>Форсайт-технологии прогнозирования компетенций</vt:lpstr>
      <vt:lpstr>Модели компетенций будущего</vt:lpstr>
      <vt:lpstr>Модели компетенций будущего</vt:lpstr>
      <vt:lpstr>Выйгрыши и риски методологии  форсайта компетенций </vt:lpstr>
      <vt:lpstr>Последствия изменения профессиональных задач</vt:lpstr>
      <vt:lpstr>Презентация PowerPoint</vt:lpstr>
      <vt:lpstr>Презентация PowerPoint</vt:lpstr>
      <vt:lpstr>Адорнация компетенций</vt:lpstr>
      <vt:lpstr>Сетевой экспериментальный проект РГППУ по  адорнации компетенций, реализованный  в рамках соглашения о сотрудничестве с ОАО «Уралмашзавод». </vt:lpstr>
      <vt:lpstr>Выйгрыши и риски методологии  адорнации компетенций </vt:lpstr>
      <vt:lpstr>Методология деконструкции компетенций</vt:lpstr>
      <vt:lpstr>Деконструкция компетенций</vt:lpstr>
      <vt:lpstr>Деконструкция компетенций</vt:lpstr>
      <vt:lpstr>Этапы деконструкции</vt:lpstr>
      <vt:lpstr>Характер навыков (компетенций) и соответствующие им технологии и формы  образования </vt:lpstr>
      <vt:lpstr>Основные выводы</vt:lpstr>
      <vt:lpstr>Основные выводы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Организационно-педагогические условия реализации дополнительных образовательных программ для повышения квалификации педагогических кадров системы среднего профессионального образования</dc:title>
  <dc:creator>Alla</dc:creator>
  <cp:lastModifiedBy>Пользователь Windows</cp:lastModifiedBy>
  <cp:revision>71</cp:revision>
  <dcterms:created xsi:type="dcterms:W3CDTF">2021-02-28T07:54:53Z</dcterms:created>
  <dcterms:modified xsi:type="dcterms:W3CDTF">2021-05-18T17:33:57Z</dcterms:modified>
</cp:coreProperties>
</file>