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2"/>
  </p:notesMasterIdLst>
  <p:sldIdLst>
    <p:sldId id="257" r:id="rId2"/>
    <p:sldId id="490" r:id="rId3"/>
    <p:sldId id="608" r:id="rId4"/>
    <p:sldId id="609" r:id="rId5"/>
    <p:sldId id="610" r:id="rId6"/>
    <p:sldId id="611" r:id="rId7"/>
    <p:sldId id="612" r:id="rId8"/>
    <p:sldId id="614" r:id="rId9"/>
    <p:sldId id="613" r:id="rId10"/>
    <p:sldId id="527" r:id="rId11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Материалы к встрече с Министром" id="{AAF2AA1A-4E7D-46C5-960C-1F90D43D5C2A}">
          <p14:sldIdLst>
            <p14:sldId id="257"/>
            <p14:sldId id="490"/>
            <p14:sldId id="608"/>
            <p14:sldId id="609"/>
            <p14:sldId id="610"/>
            <p14:sldId id="611"/>
            <p14:sldId id="612"/>
            <p14:sldId id="614"/>
            <p14:sldId id="613"/>
            <p14:sldId id="52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93"/>
    <a:srgbClr val="608DC3"/>
    <a:srgbClr val="DCE6F2"/>
    <a:srgbClr val="FFFFFF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3" autoAdjust="0"/>
    <p:restoredTop sz="96433" autoAdjust="0"/>
  </p:normalViewPr>
  <p:slideViewPr>
    <p:cSldViewPr snapToGrid="0">
      <p:cViewPr>
        <p:scale>
          <a:sx n="116" d="100"/>
          <a:sy n="116" d="100"/>
        </p:scale>
        <p:origin x="-141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93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18831" cy="495028"/>
          </a:xfrm>
          <a:prstGeom prst="rect">
            <a:avLst/>
          </a:prstGeom>
        </p:spPr>
        <p:txBody>
          <a:bodyPr vert="horz" lIns="90487" tIns="45245" rIns="90487" bIns="4524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6" y="3"/>
            <a:ext cx="2918831" cy="495028"/>
          </a:xfrm>
          <a:prstGeom prst="rect">
            <a:avLst/>
          </a:prstGeom>
        </p:spPr>
        <p:txBody>
          <a:bodyPr vert="horz" lIns="90487" tIns="45245" rIns="90487" bIns="45245" rtlCol="0"/>
          <a:lstStyle>
            <a:lvl1pPr algn="r">
              <a:defRPr sz="1200"/>
            </a:lvl1pPr>
          </a:lstStyle>
          <a:p>
            <a:fld id="{E66370A3-3432-45BA-AD7B-C02D1A34B933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487" tIns="45245" rIns="90487" bIns="4524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167"/>
            <a:ext cx="5388610" cy="3884860"/>
          </a:xfrm>
          <a:prstGeom prst="rect">
            <a:avLst/>
          </a:prstGeom>
        </p:spPr>
        <p:txBody>
          <a:bodyPr vert="horz" lIns="90487" tIns="45245" rIns="90487" bIns="4524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1288"/>
            <a:ext cx="2918831" cy="495027"/>
          </a:xfrm>
          <a:prstGeom prst="rect">
            <a:avLst/>
          </a:prstGeom>
        </p:spPr>
        <p:txBody>
          <a:bodyPr vert="horz" lIns="90487" tIns="45245" rIns="90487" bIns="4524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6" y="9371288"/>
            <a:ext cx="2918831" cy="495027"/>
          </a:xfrm>
          <a:prstGeom prst="rect">
            <a:avLst/>
          </a:prstGeom>
        </p:spPr>
        <p:txBody>
          <a:bodyPr vert="horz" lIns="90487" tIns="45245" rIns="90487" bIns="45245" rtlCol="0" anchor="b"/>
          <a:lstStyle>
            <a:lvl1pPr algn="r">
              <a:defRPr sz="1200"/>
            </a:lvl1pPr>
          </a:lstStyle>
          <a:p>
            <a:fld id="{BFBA78A7-5C51-4BF4-BB45-22D7896A45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417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454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1079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649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354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3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BA78A7-5C51-4BF4-BB45-22D7896A452F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435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48465" y="6492876"/>
            <a:ext cx="383893" cy="365125"/>
          </a:xfrm>
        </p:spPr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334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>
              <a:defRPr b="1">
                <a:solidFill>
                  <a:srgbClr val="004894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40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252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пункт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white"/>
                </a:solidFill>
              </a:rPr>
              <a:pPr/>
              <a:t>‹#›</a:t>
            </a:fld>
            <a:endParaRPr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17110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srgbClr val="000000"/>
                </a:solidFill>
              </a:rPr>
              <a:pPr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66693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546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2708922"/>
            <a:ext cx="7772400" cy="1362075"/>
          </a:xfrm>
        </p:spPr>
        <p:txBody>
          <a:bodyPr anchor="t">
            <a:normAutofit/>
          </a:bodyPr>
          <a:lstStyle>
            <a:lvl1pPr algn="l">
              <a:defRPr lang="ru-RU" sz="4400" b="1" kern="1200" dirty="0">
                <a:solidFill>
                  <a:srgbClr val="004894"/>
                </a:solidFill>
                <a:latin typeface="Arial Narrow" panose="020B0606020202030204" pitchFamily="34" charset="0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16106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974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9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0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4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55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595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746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ятиугольник 3"/>
          <p:cNvSpPr/>
          <p:nvPr>
            <p:custDataLst>
              <p:tags r:id="rId15"/>
            </p:custDataLst>
          </p:nvPr>
        </p:nvSpPr>
        <p:spPr>
          <a:xfrm>
            <a:off x="8778706" y="6506074"/>
            <a:ext cx="368251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533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07.11.2016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45333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78770" y="6492876"/>
            <a:ext cx="3678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arrow" panose="020B0606020202030204" pitchFamily="34" charset="0"/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Пятиугольник 3"/>
          <p:cNvSpPr/>
          <p:nvPr>
            <p:custDataLst>
              <p:tags r:id="rId16"/>
            </p:custDataLst>
          </p:nvPr>
        </p:nvSpPr>
        <p:spPr>
          <a:xfrm>
            <a:off x="0" y="2"/>
            <a:ext cx="251520" cy="351927"/>
          </a:xfrm>
          <a:prstGeom prst="homePlate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8" name="Пятиугольник 3"/>
          <p:cNvSpPr/>
          <p:nvPr>
            <p:custDataLst>
              <p:tags r:id="rId17"/>
            </p:custDataLst>
          </p:nvPr>
        </p:nvSpPr>
        <p:spPr>
          <a:xfrm>
            <a:off x="251521" y="342401"/>
            <a:ext cx="8056457" cy="648072"/>
          </a:xfrm>
          <a:prstGeom prst="homePlate">
            <a:avLst>
              <a:gd name="adj" fmla="val 4434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0" name="Пятиугольник 3"/>
          <p:cNvSpPr/>
          <p:nvPr>
            <p:custDataLst>
              <p:tags r:id="rId18"/>
            </p:custDataLst>
          </p:nvPr>
        </p:nvSpPr>
        <p:spPr>
          <a:xfrm>
            <a:off x="251521" y="6411186"/>
            <a:ext cx="8570263" cy="18000"/>
          </a:xfrm>
          <a:prstGeom prst="homePlate">
            <a:avLst>
              <a:gd name="adj" fmla="val 0"/>
            </a:avLst>
          </a:prstGeom>
          <a:gradFill flip="none" rotWithShape="1">
            <a:gsLst>
              <a:gs pos="90000">
                <a:schemeClr val="accent1">
                  <a:lumMod val="20000"/>
                  <a:lumOff val="80000"/>
                  <a:alpha val="0"/>
                </a:schemeClr>
              </a:gs>
              <a:gs pos="10000">
                <a:schemeClr val="accent1">
                  <a:lumMod val="20000"/>
                  <a:lumOff val="80000"/>
                  <a:alpha val="0"/>
                </a:schemeClr>
              </a:gs>
              <a:gs pos="51000">
                <a:schemeClr val="tx2"/>
              </a:gs>
            </a:gsLst>
            <a:lin ang="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Нашивка 10"/>
          <p:cNvSpPr/>
          <p:nvPr>
            <p:custDataLst>
              <p:tags r:id="rId19"/>
            </p:custDataLst>
          </p:nvPr>
        </p:nvSpPr>
        <p:spPr>
          <a:xfrm>
            <a:off x="8081555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Нашивка 11"/>
          <p:cNvSpPr/>
          <p:nvPr>
            <p:custDataLst>
              <p:tags r:id="rId20"/>
            </p:custDataLst>
          </p:nvPr>
        </p:nvSpPr>
        <p:spPr>
          <a:xfrm>
            <a:off x="8499567" y="342799"/>
            <a:ext cx="644434" cy="648000"/>
          </a:xfrm>
          <a:prstGeom prst="chevron">
            <a:avLst>
              <a:gd name="adj" fmla="val 44534"/>
            </a:avLst>
          </a:prstGeom>
          <a:solidFill>
            <a:schemeClr val="tx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7" y="351927"/>
            <a:ext cx="7758418" cy="6388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5872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obra.ru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312233" y="2130427"/>
            <a:ext cx="8556703" cy="2619993"/>
          </a:xfrm>
        </p:spPr>
        <p:txBody>
          <a:bodyPr>
            <a:noAutofit/>
          </a:bodyPr>
          <a:lstStyle/>
          <a:p>
            <a:r>
              <a:rPr lang="ru-RU" sz="3200" b="0" dirty="0" smtClean="0"/>
              <a:t> </a:t>
            </a:r>
            <a:r>
              <a:rPr lang="ru-RU" sz="3200" dirty="0"/>
              <a:t>ПРОЕКТ ФЕДЕРАЛЬНОГО ЗАКОНА </a:t>
            </a:r>
            <a:r>
              <a:rPr lang="ru-RU" sz="3200" b="0" dirty="0"/>
              <a:t/>
            </a:r>
            <a:br>
              <a:rPr lang="ru-RU" sz="3200" b="0" dirty="0"/>
            </a:br>
            <a:r>
              <a:rPr lang="ru-RU" sz="3200" dirty="0"/>
              <a:t>«О НАУЧНОЙ И НАУЧНО-ТЕХНИЧЕСКОЙ ДЕЯТЕЛЬНОСТИ В РОССИЙСКОЙ ФЕДЕРАЦИИ» </a:t>
            </a:r>
            <a:endParaRPr lang="ru-RU" sz="3200" dirty="0">
              <a:solidFill>
                <a:srgbClr val="1F497D"/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1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2717" y="5920833"/>
            <a:ext cx="186140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29</a:t>
            </a:r>
            <a:r>
              <a:rPr lang="ru-RU" sz="1600" b="1" dirty="0" smtClean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 ноября 2019 </a:t>
            </a:r>
            <a:r>
              <a:rPr lang="ru-RU" sz="1600" b="1" dirty="0">
                <a:solidFill>
                  <a:srgbClr val="1F497D"/>
                </a:solidFill>
                <a:latin typeface="Arial Narrow" panose="020B0606020202030204" pitchFamily="34" charset="0"/>
                <a:ea typeface="+mj-ea"/>
                <a:cs typeface="Times New Roman" panose="02020603050405020304" pitchFamily="18" charset="0"/>
              </a:rPr>
              <a:t>года</a:t>
            </a:r>
          </a:p>
        </p:txBody>
      </p:sp>
    </p:spTree>
    <p:extLst>
      <p:ext uri="{BB962C8B-B14F-4D97-AF65-F5344CB8AC3E}">
        <p14:creationId xmlns:p14="http://schemas.microsoft.com/office/powerpoint/2010/main" val="196397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7902434" cy="638872"/>
          </a:xfrm>
        </p:spPr>
        <p:txBody>
          <a:bodyPr>
            <a:noAutofit/>
          </a:bodyPr>
          <a:lstStyle/>
          <a:p>
            <a:pPr algn="l"/>
            <a:endParaRPr lang="ru-RU" sz="1800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177C-A4F8-4996-9613-B0B00EC2B20A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4932" y="1464733"/>
            <a:ext cx="841586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ctr"/>
            <a:endParaRPr lang="ru-RU" sz="4800" dirty="0" smtClean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55600" algn="ctr"/>
            <a:r>
              <a:rPr lang="ru-RU" sz="48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40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История разработки законопроекта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69966" y="990799"/>
            <a:ext cx="8628500" cy="4736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>
              <a:lnSpc>
                <a:spcPct val="92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закон от 23.08.1996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№ 127-ФЗ «О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науке и государственной научно-технической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политике» принят более 23 лет назад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Закон содержит более 100 изменений и дополнений.</a:t>
            </a:r>
          </a:p>
          <a:p>
            <a:pPr indent="355600" algn="just">
              <a:lnSpc>
                <a:spcPct val="92000"/>
              </a:lnSpc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92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Основными документами определяющими развития науки в России являются:</a:t>
            </a:r>
          </a:p>
          <a:p>
            <a:pPr indent="355600" algn="just">
              <a:lnSpc>
                <a:spcPct val="92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Стратегия научно-технологического развития РФ (2016 г.); </a:t>
            </a:r>
          </a:p>
          <a:p>
            <a:pPr indent="355600" algn="just">
              <a:lnSpc>
                <a:spcPct val="92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ациональный проект «Наука» (2018 г.);</a:t>
            </a:r>
          </a:p>
          <a:p>
            <a:pPr indent="355600" algn="just">
              <a:lnSpc>
                <a:spcPct val="92000"/>
              </a:lnSpc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Государственная программа «Научно-технологическое развитие Российской Федерации» (2019 г.).</a:t>
            </a:r>
          </a:p>
          <a:p>
            <a:pPr indent="355600" algn="just">
              <a:lnSpc>
                <a:spcPct val="92000"/>
              </a:lnSpc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92000"/>
              </a:lnSpc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России подготовило новый проект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Федерального закона «О научной и научно-технической деятельности в Российской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Федерации», разместив его на 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краудсорсинговой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площадке </a:t>
            </a:r>
            <a:r>
              <a:rPr lang="en-US" sz="1500" dirty="0">
                <a:latin typeface="Times New Roman" pitchFamily="18" charset="0"/>
                <a:cs typeface="Times New Roman" pitchFamily="18" charset="0"/>
                <a:hlinkClick r:id="rId2"/>
              </a:rPr>
              <a:t>https://www.preobra.ru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для общественного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обсуждения. Срок окончания обсуждения 31.12.2019 г.</a:t>
            </a:r>
          </a:p>
          <a:p>
            <a:pPr indent="355600" algn="just">
              <a:lnSpc>
                <a:spcPct val="92000"/>
              </a:lnSpc>
            </a:pPr>
            <a:endParaRPr lang="ru-RU" sz="1500" dirty="0"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92000"/>
              </a:lnSpc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адачи общественного обсуждения:</a:t>
            </a:r>
          </a:p>
          <a:p>
            <a:pPr indent="355600" algn="just">
              <a:lnSpc>
                <a:spcPct val="92000"/>
              </a:lnSpc>
            </a:pPr>
            <a:r>
              <a:rPr lang="ru-RU" sz="1500" dirty="0" smtClean="0">
                <a:solidFill>
                  <a:srgbClr val="004993"/>
                </a:solidFill>
                <a:latin typeface="Times New Roman" pitchFamily="18" charset="0"/>
                <a:cs typeface="Times New Roman" pitchFamily="18" charset="0"/>
              </a:rPr>
              <a:t>«Представленные </a:t>
            </a:r>
            <a:r>
              <a:rPr lang="ru-RU" sz="1500" dirty="0">
                <a:solidFill>
                  <a:srgbClr val="004993"/>
                </a:solidFill>
                <a:latin typeface="Times New Roman" pitchFamily="18" charset="0"/>
                <a:cs typeface="Times New Roman" pitchFamily="18" charset="0"/>
              </a:rPr>
              <a:t>материалы по законопроекту следует рассматривать не столько как готовую модель регулирования, которая требует одобрения или критики. Это скорее именно материал для консультаций. Как представляется, главное – поставить задачи и постараться найти ответы, которые можно решить методом правого регулирования</a:t>
            </a:r>
            <a:r>
              <a:rPr lang="ru-RU" sz="1500" dirty="0" smtClean="0">
                <a:solidFill>
                  <a:srgbClr val="004993"/>
                </a:solidFill>
                <a:latin typeface="Times New Roman" pitchFamily="18" charset="0"/>
                <a:cs typeface="Times New Roman" pitchFamily="18" charset="0"/>
              </a:rPr>
              <a:t>.».</a:t>
            </a:r>
          </a:p>
          <a:p>
            <a:pPr indent="355600" algn="just">
              <a:lnSpc>
                <a:spcPct val="92000"/>
              </a:lnSpc>
            </a:pPr>
            <a:endParaRPr lang="ru-RU" sz="1500" dirty="0">
              <a:solidFill>
                <a:srgbClr val="00499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92000"/>
              </a:lnSpc>
            </a:pPr>
            <a:r>
              <a:rPr lang="ru-RU" sz="1500" dirty="0" smtClean="0">
                <a:solidFill>
                  <a:srgbClr val="004993"/>
                </a:solidFill>
                <a:latin typeface="Times New Roman" pitchFamily="18" charset="0"/>
                <a:cs typeface="Times New Roman" pitchFamily="18" charset="0"/>
              </a:rPr>
              <a:t>В настоящее время внесение законопроекта в Правительство РФ перенесено на 2020-2021 гг.</a:t>
            </a:r>
          </a:p>
          <a:p>
            <a:pPr indent="355600" algn="just">
              <a:lnSpc>
                <a:spcPct val="92000"/>
              </a:lnSpc>
            </a:pPr>
            <a:endParaRPr lang="ru-RU" sz="1500" dirty="0">
              <a:solidFill>
                <a:srgbClr val="00499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92000"/>
              </a:lnSpc>
            </a:pPr>
            <a:endParaRPr lang="ru-RU" sz="1500" dirty="0" smtClean="0">
              <a:solidFill>
                <a:srgbClr val="004993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355600" algn="just">
              <a:lnSpc>
                <a:spcPct val="92000"/>
              </a:lnSpc>
            </a:pPr>
            <a:endParaRPr lang="ru-RU" sz="1300" dirty="0">
              <a:solidFill>
                <a:srgbClr val="00499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892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Краткая характеристика законопроекта</a:t>
            </a:r>
            <a:endParaRPr lang="ru-RU" sz="18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9B0651-EE4F-4900-A07F-96A6BFA9D0F0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781241"/>
              </p:ext>
            </p:extLst>
          </p:nvPr>
        </p:nvGraphicFramePr>
        <p:xfrm>
          <a:off x="269966" y="1155806"/>
          <a:ext cx="8586651" cy="518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148"/>
                <a:gridCol w="467650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Федеральный закон от 23.08.1996 </a:t>
                      </a:r>
                      <a:br>
                        <a:rPr lang="ru-RU" sz="1600" dirty="0" smtClean="0"/>
                      </a:br>
                      <a:r>
                        <a:rPr lang="ru-RU" sz="1600" dirty="0" smtClean="0"/>
                        <a:t>№ 127-ФЗ «О науке и государственной научно-технической политике»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Проект Федерального закона «О научной и научно-технической деятельности в Российской Федерации»</a:t>
                      </a:r>
                      <a:endParaRPr lang="ru-RU" sz="1600" dirty="0"/>
                    </a:p>
                  </a:txBody>
                  <a:tcPr/>
                </a:tc>
              </a:tr>
              <a:tr h="598970">
                <a:tc>
                  <a:txBody>
                    <a:bodyPr/>
                    <a:lstStyle/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Закон состоит из 29 статей, сгруппированных</a:t>
                      </a:r>
                      <a:r>
                        <a:rPr lang="ru-RU" sz="1400" baseline="0" dirty="0" smtClean="0">
                          <a:latin typeface="+mn-lt"/>
                        </a:rPr>
                        <a:t> в 6 глав:</a:t>
                      </a:r>
                    </a:p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Глава I. Общие положения</a:t>
                      </a:r>
                    </a:p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Глава II. Субъекты научной и (или) научно-технической деятельности</a:t>
                      </a:r>
                    </a:p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Глава III. Организация и принципы регулирования научной и (или) научно-технической деятельности</a:t>
                      </a:r>
                    </a:p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Глава IV. Формирование и реализация государственной научно-технической политики</a:t>
                      </a:r>
                    </a:p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Глава IV.1. Государственная поддержка инновационной деятельности </a:t>
                      </a:r>
                    </a:p>
                    <a:p>
                      <a:pPr indent="360000" algn="just"/>
                      <a:r>
                        <a:rPr lang="ru-RU" sz="1400" dirty="0" smtClean="0">
                          <a:latin typeface="+mn-lt"/>
                        </a:rPr>
                        <a:t>Глава V. Заключительные положения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Законопроект состоит из 53 статей, сгруппированных в 9</a:t>
                      </a:r>
                      <a:r>
                        <a:rPr lang="ru-RU" sz="1400" baseline="0" dirty="0" smtClean="0">
                          <a:latin typeface="+mn-lt"/>
                          <a:cs typeface="Times New Roman" pitchFamily="18" charset="0"/>
                        </a:rPr>
                        <a:t> глав: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+mn-lt"/>
                          <a:cs typeface="Times New Roman" pitchFamily="18" charset="0"/>
                        </a:rPr>
                        <a:t>Глава 1. Общие положения.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2. Система научной и научно-технической деятельности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3. Научные организации и объединения в сфере научной и научно-технической деятельности со специальным правовым статусом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4. Ученые, научные работники и иные работники научных организаций. Государственная система научной аттестации 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5. Управление научной и научно-технической деятельностью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6. Информационное обеспечение научной и научно-технической деятельности 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7. Экономическая деятельность и финансовое обеспечение научной и научно-технической деятельности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8. Международное сотрудничество в сфере научной и научно-технической деятельности </a:t>
                      </a:r>
                    </a:p>
                    <a:p>
                      <a:pPr marL="0" marR="0" indent="3600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Глава 9. Заключительные положения</a:t>
                      </a:r>
                      <a:endParaRPr lang="ru-RU" sz="1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205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4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67" y="1866860"/>
            <a:ext cx="8620034" cy="4201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1. </a:t>
            </a:r>
            <a:r>
              <a:rPr lang="ru-RU" sz="1400" dirty="0"/>
              <a:t>Р</a:t>
            </a:r>
            <a:r>
              <a:rPr lang="ru-RU" sz="1400" dirty="0" smtClean="0"/>
              <a:t>ациональная структура законопроекта, состоящая из 9 глав, в которых сгруппированы основные направления регулирования научной деятельности.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2. В законопроекте систематизируются научные организации </a:t>
            </a:r>
            <a:r>
              <a:rPr lang="ru-RU" sz="1400" dirty="0"/>
              <a:t>со специальным </a:t>
            </a:r>
            <a:r>
              <a:rPr lang="ru-RU" sz="1400" dirty="0" smtClean="0"/>
              <a:t>правовым статусом (государственные научные центры, национальные исследовательские </a:t>
            </a:r>
            <a:r>
              <a:rPr lang="ru-RU" sz="1400" dirty="0"/>
              <a:t>центры; </a:t>
            </a:r>
            <a:r>
              <a:rPr lang="ru-RU" sz="1400" dirty="0" smtClean="0"/>
              <a:t>региональные </a:t>
            </a:r>
            <a:r>
              <a:rPr lang="ru-RU" sz="1400" dirty="0"/>
              <a:t>научно-технологические центры, </a:t>
            </a:r>
            <a:r>
              <a:rPr lang="ru-RU" sz="1400" dirty="0" smtClean="0"/>
              <a:t>научно-технические центры, </a:t>
            </a:r>
            <a:r>
              <a:rPr lang="ru-RU" sz="1400" dirty="0"/>
              <a:t>осуществляющие свою деятельность на территории </a:t>
            </a:r>
            <a:r>
              <a:rPr lang="ru-RU" sz="1400" dirty="0" smtClean="0"/>
              <a:t>особых экономических </a:t>
            </a:r>
            <a:r>
              <a:rPr lang="ru-RU" sz="1400" dirty="0"/>
              <a:t>зон технико-внедренческого </a:t>
            </a:r>
            <a:r>
              <a:rPr lang="ru-RU" sz="1400" dirty="0" smtClean="0"/>
              <a:t>типа), а также определяется их правовой статус.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3. Предложены нормы, регламентирующие оценку </a:t>
            </a:r>
            <a:r>
              <a:rPr lang="ru-RU" sz="1400" dirty="0"/>
              <a:t>результативности научной и научно-технической </a:t>
            </a:r>
            <a:r>
              <a:rPr lang="ru-RU" sz="1400" dirty="0" smtClean="0"/>
              <a:t>деятельности, которая включает </a:t>
            </a:r>
            <a:r>
              <a:rPr lang="ru-RU" sz="1400" dirty="0"/>
              <a:t>в себя: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- </a:t>
            </a:r>
            <a:r>
              <a:rPr lang="ru-RU" sz="1400" dirty="0"/>
              <a:t>качественную оценку </a:t>
            </a:r>
            <a:r>
              <a:rPr lang="ru-RU" sz="1400" dirty="0" smtClean="0"/>
              <a:t>результатов;</a:t>
            </a:r>
            <a:endParaRPr lang="ru-RU" sz="1400" dirty="0"/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- </a:t>
            </a:r>
            <a:r>
              <a:rPr lang="ru-RU" sz="1400" dirty="0" err="1"/>
              <a:t>наукометрическую</a:t>
            </a:r>
            <a:r>
              <a:rPr lang="ru-RU" sz="1400" dirty="0"/>
              <a:t> оценку результативности </a:t>
            </a:r>
            <a:r>
              <a:rPr lang="ru-RU" sz="1400" dirty="0" smtClean="0"/>
              <a:t>деятельности.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4. Делается </a:t>
            </a:r>
            <a:r>
              <a:rPr lang="ru-RU" sz="1400" dirty="0"/>
              <a:t>попытка правового регулирования уникальных научных установок класса «</a:t>
            </a:r>
            <a:r>
              <a:rPr lang="ru-RU" sz="1400" dirty="0" err="1"/>
              <a:t>мегасайенс</a:t>
            </a:r>
            <a:r>
              <a:rPr lang="ru-RU" sz="1400" dirty="0" smtClean="0"/>
              <a:t>». В </a:t>
            </a:r>
            <a:r>
              <a:rPr lang="ru-RU" sz="1400" dirty="0"/>
              <a:t>ближайшие годы должно быть создано 4 </a:t>
            </a:r>
            <a:r>
              <a:rPr lang="ru-RU" sz="1400" dirty="0" smtClean="0"/>
              <a:t>крупные </a:t>
            </a:r>
            <a:r>
              <a:rPr lang="ru-RU" sz="1400" dirty="0"/>
              <a:t>установки (в законопроекте предложен термин «уникальная научная установка международного класса»).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5. Вводится правовое регулирование </a:t>
            </a:r>
            <a:r>
              <a:rPr lang="ru-RU" sz="1400" dirty="0"/>
              <a:t>объединений субъектов научной и научно-технической деятельности, в частности, консорциумов и их разновидности научной </a:t>
            </a:r>
            <a:r>
              <a:rPr lang="ru-RU" sz="1400" dirty="0" err="1"/>
              <a:t>коллаборации</a:t>
            </a:r>
            <a:r>
              <a:rPr lang="ru-RU" sz="1400" dirty="0"/>
              <a:t>. 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6. </a:t>
            </a:r>
            <a:r>
              <a:rPr lang="ru-RU" sz="1400" dirty="0"/>
              <a:t>П</a:t>
            </a:r>
            <a:r>
              <a:rPr lang="ru-RU" sz="1400" dirty="0" smtClean="0"/>
              <a:t>равовое </a:t>
            </a:r>
            <a:r>
              <a:rPr lang="ru-RU" sz="1400" dirty="0"/>
              <a:t>регулирование научной деятельности обособлено </a:t>
            </a:r>
            <a:r>
              <a:rPr lang="ru-RU" sz="1400" dirty="0" smtClean="0"/>
              <a:t>от инновационной деятельности, для регулирования которой планируется принятие отдельного закона.</a:t>
            </a:r>
          </a:p>
          <a:p>
            <a:pPr marL="342900" indent="-342900" algn="just">
              <a:buFont typeface="+mj-lt"/>
              <a:buAutoNum type="arabicPeriod"/>
              <a:tabLst>
                <a:tab pos="355600" algn="l"/>
              </a:tabLst>
            </a:pPr>
            <a:endParaRPr lang="ru-RU" sz="1400" dirty="0" smtClean="0"/>
          </a:p>
          <a:p>
            <a:pPr algn="just">
              <a:tabLst>
                <a:tab pos="355600" algn="l"/>
              </a:tabLst>
            </a:pPr>
            <a:endParaRPr lang="ru-RU" sz="1500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69966" y="1101232"/>
            <a:ext cx="8620034" cy="655195"/>
            <a:chOff x="406401" y="1214444"/>
            <a:chExt cx="8483599" cy="655195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6401" y="1214444"/>
              <a:ext cx="8483599" cy="655195"/>
            </a:xfrm>
            <a:prstGeom prst="roundRect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539750" algn="just">
                <a:defRPr/>
              </a:pPr>
              <a:r>
                <a:rPr lang="ru-RU" b="1" dirty="0">
                  <a:solidFill>
                    <a:srgbClr val="1F435F"/>
                  </a:solidFill>
                  <a:latin typeface="Arial Narrow" panose="020B0606020202030204" pitchFamily="34" charset="0"/>
                </a:rPr>
                <a:t>Основные </a:t>
              </a:r>
              <a:r>
                <a:rPr lang="ru-RU" b="1" dirty="0" smtClean="0">
                  <a:solidFill>
                    <a:srgbClr val="1F435F"/>
                  </a:solidFill>
                  <a:latin typeface="Arial Narrow" panose="020B0606020202030204" pitchFamily="34" charset="0"/>
                </a:rPr>
                <a:t>достоинства законопроекта:</a:t>
              </a:r>
              <a:endParaRPr lang="ru-RU" sz="1400" b="1" dirty="0">
                <a:solidFill>
                  <a:srgbClr val="1F435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Плюс 5"/>
            <p:cNvSpPr/>
            <p:nvPr/>
          </p:nvSpPr>
          <p:spPr>
            <a:xfrm>
              <a:off x="406401" y="1214444"/>
              <a:ext cx="651933" cy="655195"/>
            </a:xfrm>
            <a:prstGeom prst="mathPlus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xfrm>
            <a:off x="269966" y="351927"/>
            <a:ext cx="8190466" cy="638872"/>
          </a:xfrm>
        </p:spPr>
        <p:txBody>
          <a:bodyPr>
            <a:noAutofit/>
          </a:bodyPr>
          <a:lstStyle/>
          <a:p>
            <a:pPr algn="l"/>
            <a:r>
              <a:rPr lang="ru-RU" sz="1800" dirty="0" smtClean="0"/>
              <a:t>Краткая характеристика законопроекта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09818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5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67" y="1884279"/>
            <a:ext cx="8620032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tabLst>
                <a:tab pos="355600" algn="l"/>
              </a:tabLst>
            </a:pPr>
            <a:r>
              <a:rPr lang="ru-RU" sz="1500" dirty="0" smtClean="0"/>
              <a:t>1. В текущем виде это не законопроект, а концепция, в которой много правовых пробелов, грамматических ошибок и несоответствий наименований глав с последующим содержимым (например, ни в главе 4 «Ученые, научные работники и иные работники научных организаций. Государственная система научной аттестации», ни по тексту законопроекта не раскрывается, что понимается под государственной системой научной аттестации. В действующем законе это понятие раскрывается.).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500" dirty="0" smtClean="0"/>
              <a:t>2. Игнорируется </a:t>
            </a:r>
            <a:r>
              <a:rPr lang="ru-RU" sz="1500" dirty="0"/>
              <a:t>научная и научно-техническая деятельность </a:t>
            </a:r>
            <a:r>
              <a:rPr lang="ru-RU" sz="1500" dirty="0" smtClean="0"/>
              <a:t>образовательных организаций </a:t>
            </a:r>
            <a:r>
              <a:rPr lang="ru-RU" sz="1500" dirty="0"/>
              <a:t>высшего </a:t>
            </a:r>
            <a:r>
              <a:rPr lang="ru-RU" sz="1500" dirty="0" smtClean="0"/>
              <a:t>образования. Роль образовательных организаций </a:t>
            </a:r>
            <a:r>
              <a:rPr lang="ru-RU" sz="1500" dirty="0"/>
              <a:t>сводится к кадровому обеспечению научных организаций с использованием для этой цели инфраструктуры этих организаций</a:t>
            </a:r>
            <a:r>
              <a:rPr lang="ru-RU" sz="1500" dirty="0" smtClean="0"/>
              <a:t>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500" dirty="0" smtClean="0"/>
              <a:t>3. «Размытое» определение научной организации, </a:t>
            </a:r>
            <a:r>
              <a:rPr lang="ru-RU" sz="1500" dirty="0"/>
              <a:t>под </a:t>
            </a:r>
            <a:r>
              <a:rPr lang="ru-RU" sz="1500" dirty="0" smtClean="0"/>
              <a:t>которой понимается  </a:t>
            </a:r>
            <a:r>
              <a:rPr lang="ru-RU" sz="1500" dirty="0"/>
              <a:t>юридическое лицо независимо от организационно-правовой формы и формы собственности, </a:t>
            </a:r>
            <a:r>
              <a:rPr lang="ru-RU" sz="1500" u="sng" dirty="0"/>
              <a:t>осуществляющее в соответствии с учредительными документами научную и (или) научно-техническую деятельность </a:t>
            </a:r>
            <a:r>
              <a:rPr lang="ru-RU" sz="1500" dirty="0"/>
              <a:t>в интересах общества либо своих учредителей и </a:t>
            </a:r>
            <a:r>
              <a:rPr lang="ru-RU" sz="1500" u="sng" dirty="0"/>
              <a:t>обеспечивающее практическое использование </a:t>
            </a:r>
            <a:r>
              <a:rPr lang="ru-RU" sz="1500" dirty="0"/>
              <a:t>результатов этой деятельности и (или) передачу прав на соответствующие результаты для их использования, либо обнародование полученных результатов в порядке, установленном законодательством </a:t>
            </a:r>
            <a:r>
              <a:rPr lang="ru-RU" sz="1500" dirty="0" smtClean="0"/>
              <a:t>РФ.  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500" dirty="0" smtClean="0"/>
              <a:t>Для сравнения в действующем законе о </a:t>
            </a:r>
            <a:r>
              <a:rPr lang="ru-RU" sz="1500" dirty="0"/>
              <a:t>науке </a:t>
            </a:r>
            <a:r>
              <a:rPr lang="ru-RU" sz="1500" dirty="0" smtClean="0"/>
              <a:t>основным </a:t>
            </a:r>
            <a:r>
              <a:rPr lang="ru-RU" sz="1500" dirty="0"/>
              <a:t>критерием </a:t>
            </a:r>
            <a:r>
              <a:rPr lang="ru-RU" sz="1500" dirty="0" smtClean="0"/>
              <a:t>для отнесения к научной организации было </a:t>
            </a:r>
            <a:r>
              <a:rPr lang="ru-RU" sz="1500" dirty="0"/>
              <a:t>осуществление </a:t>
            </a:r>
            <a:r>
              <a:rPr lang="ru-RU" sz="1500" dirty="0" smtClean="0"/>
              <a:t>научной </a:t>
            </a:r>
            <a:r>
              <a:rPr lang="ru-RU" sz="1500" dirty="0"/>
              <a:t>и (или) научно-технической </a:t>
            </a:r>
            <a:r>
              <a:rPr lang="ru-RU" sz="1500" dirty="0" smtClean="0"/>
              <a:t>деятельности </a:t>
            </a:r>
            <a:r>
              <a:rPr lang="ru-RU" sz="1500" u="sng" dirty="0" smtClean="0"/>
              <a:t>в </a:t>
            </a:r>
            <a:r>
              <a:rPr lang="ru-RU" sz="1500" u="sng" dirty="0"/>
              <a:t>качестве </a:t>
            </a:r>
            <a:r>
              <a:rPr lang="ru-RU" sz="1500" u="sng" dirty="0" smtClean="0"/>
              <a:t>основной деятельности</a:t>
            </a:r>
            <a:r>
              <a:rPr lang="ru-RU" sz="1500" dirty="0" smtClean="0"/>
              <a:t>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69967" y="1083579"/>
            <a:ext cx="8620032" cy="707920"/>
            <a:chOff x="406401" y="1188081"/>
            <a:chExt cx="8483599" cy="70792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6401" y="1214444"/>
              <a:ext cx="8483599" cy="655195"/>
            </a:xfrm>
            <a:prstGeom prst="roundRect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539750" algn="just">
                <a:defRPr/>
              </a:pPr>
              <a:r>
                <a:rPr lang="ru-RU" b="1" dirty="0" smtClean="0">
                  <a:solidFill>
                    <a:srgbClr val="1F435F"/>
                  </a:solidFill>
                  <a:latin typeface="Arial Narrow" panose="020B0606020202030204" pitchFamily="34" charset="0"/>
                </a:rPr>
                <a:t>Основные недостатки законопроекта:</a:t>
              </a:r>
              <a:endParaRPr lang="ru-RU" b="1" dirty="0">
                <a:solidFill>
                  <a:srgbClr val="1F435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Минус 5"/>
            <p:cNvSpPr/>
            <p:nvPr/>
          </p:nvSpPr>
          <p:spPr>
            <a:xfrm>
              <a:off x="406401" y="1188081"/>
              <a:ext cx="643466" cy="707920"/>
            </a:xfrm>
            <a:prstGeom prst="mathMin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/>
              <a:t>Краткая характеристика законопроекта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90933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6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67" y="1884279"/>
            <a:ext cx="86200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4. Предложен дискуссионный подход к правовому регулированию понятия «учёный». </a:t>
            </a:r>
          </a:p>
          <a:p>
            <a:pPr indent="357188" algn="just">
              <a:tabLst>
                <a:tab pos="355600" algn="l"/>
                <a:tab pos="357188" algn="l"/>
              </a:tabLst>
            </a:pPr>
            <a:r>
              <a:rPr lang="ru-RU" sz="1400" dirty="0" smtClean="0"/>
              <a:t>В соответствии с законопроектом «учёным» </a:t>
            </a:r>
            <a:r>
              <a:rPr lang="ru-RU" sz="1400" dirty="0"/>
              <a:t>является физическое лицо, осуществляющее </a:t>
            </a:r>
            <a:r>
              <a:rPr lang="ru-RU" sz="1400" dirty="0" smtClean="0"/>
              <a:t>профессиональную научную </a:t>
            </a:r>
            <a:r>
              <a:rPr lang="ru-RU" sz="1400" dirty="0"/>
              <a:t>или научно-техническую деятельность с целью проведения </a:t>
            </a:r>
            <a:r>
              <a:rPr lang="ru-RU" sz="1400" dirty="0" smtClean="0"/>
              <a:t>научных исследований </a:t>
            </a:r>
            <a:r>
              <a:rPr lang="ru-RU" sz="1400" dirty="0"/>
              <a:t>и опытно-экспериментальных разработок и получивший научные </a:t>
            </a:r>
            <a:r>
              <a:rPr lang="ru-RU" sz="1400" dirty="0" smtClean="0"/>
              <a:t>и (</a:t>
            </a:r>
            <a:r>
              <a:rPr lang="ru-RU" sz="1400" dirty="0"/>
              <a:t>или) научно-технические результаты в определенной области знаний, науки </a:t>
            </a:r>
            <a:r>
              <a:rPr lang="ru-RU" sz="1400" dirty="0" smtClean="0"/>
              <a:t>и техники</a:t>
            </a:r>
            <a:r>
              <a:rPr lang="ru-RU" sz="1400" dirty="0"/>
              <a:t>.</a:t>
            </a:r>
          </a:p>
          <a:p>
            <a:pPr indent="357188" algn="just">
              <a:tabLst>
                <a:tab pos="355600" algn="l"/>
                <a:tab pos="357188" algn="l"/>
              </a:tabLst>
            </a:pPr>
            <a:r>
              <a:rPr lang="ru-RU" sz="1400" dirty="0" smtClean="0"/>
              <a:t>Основное отличие «учёного» от научного работника заключается в том, что «учёный» получил научный результат в определенной области знаний. </a:t>
            </a:r>
          </a:p>
          <a:p>
            <a:pPr indent="357188" algn="just">
              <a:tabLst>
                <a:tab pos="355600" algn="l"/>
                <a:tab pos="357188" algn="l"/>
              </a:tabLst>
            </a:pPr>
            <a:r>
              <a:rPr lang="ru-RU" sz="1400" dirty="0" smtClean="0"/>
              <a:t>Из законопроекта непонятно, кто будет определять, что человек является «учёным», как оценить, что полученный научный результат достаточен для признания «учёным», а самое главное, текущая редакция не содержит каких-либо преимуществ данного статуса (перечислены общие права, установленные другими законами: на опубликование результатов научной деятельности, их правовую охрану в соответствии с ГК РФ, на участие в конкурсах на замещение должностей научных и научно-педагогических работников и т.д.).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5. Отсутствует правовое регулирование пилотного проекта по присуждению </a:t>
            </a:r>
            <a:r>
              <a:rPr lang="ru-RU" sz="1400" dirty="0"/>
              <a:t>ученых </a:t>
            </a:r>
            <a:r>
              <a:rPr lang="ru-RU" sz="1400" dirty="0" smtClean="0"/>
              <a:t>степеней, т.к. 27 </a:t>
            </a:r>
            <a:r>
              <a:rPr lang="ru-RU" sz="1400" dirty="0"/>
              <a:t>ведущих научных и образовательных </a:t>
            </a:r>
            <a:r>
              <a:rPr lang="ru-RU" sz="1400" dirty="0" smtClean="0"/>
              <a:t>организаций получили право </a:t>
            </a:r>
            <a:r>
              <a:rPr lang="ru-RU" sz="1400" dirty="0"/>
              <a:t>присуждать собственные ученые </a:t>
            </a:r>
            <a:r>
              <a:rPr lang="ru-RU" sz="1400" dirty="0" smtClean="0"/>
              <a:t>степени. Также отсутствуют нормы о </a:t>
            </a:r>
            <a:r>
              <a:rPr lang="ru-RU" sz="1400" dirty="0"/>
              <a:t>соответствии прав обладателей дипломов об ученых степенях, присужденных самостоятельно организациями, получившими соответствующее </a:t>
            </a:r>
            <a:r>
              <a:rPr lang="ru-RU" sz="1400" dirty="0" smtClean="0"/>
              <a:t>право, </a:t>
            </a:r>
            <a:r>
              <a:rPr lang="ru-RU" sz="1400" dirty="0"/>
              <a:t>правам обладателей дипломов государственного образца.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6. Из-за </a:t>
            </a:r>
            <a:r>
              <a:rPr lang="ru-RU" sz="1400" dirty="0"/>
              <a:t>неудачной юридической техники возникает вопрос о статусе РАН, так как в пункте 1 статьи 15 перечислены государственные академии наук, среди которых нет РАН. Только лишь в пункте 9 статьи 15 указано, что РАН – государственная академия </a:t>
            </a:r>
            <a:r>
              <a:rPr lang="ru-RU" sz="1400" dirty="0" smtClean="0"/>
              <a:t>наук, статус которой определяется отдельным законом.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69967" y="1083579"/>
            <a:ext cx="8620032" cy="707920"/>
            <a:chOff x="406401" y="1188081"/>
            <a:chExt cx="8483599" cy="70792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6401" y="1214444"/>
              <a:ext cx="8483599" cy="655195"/>
            </a:xfrm>
            <a:prstGeom prst="roundRect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539750" algn="just">
                <a:defRPr/>
              </a:pPr>
              <a:r>
                <a:rPr lang="ru-RU" b="1" dirty="0" smtClean="0">
                  <a:solidFill>
                    <a:srgbClr val="1F435F"/>
                  </a:solidFill>
                  <a:latin typeface="Arial Narrow" panose="020B0606020202030204" pitchFamily="34" charset="0"/>
                </a:rPr>
                <a:t>Основные недостатки законопроекта:</a:t>
              </a:r>
              <a:endParaRPr lang="ru-RU" b="1" dirty="0">
                <a:solidFill>
                  <a:srgbClr val="1F435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Минус 5"/>
            <p:cNvSpPr/>
            <p:nvPr/>
          </p:nvSpPr>
          <p:spPr>
            <a:xfrm>
              <a:off x="406401" y="1188081"/>
              <a:ext cx="643466" cy="707920"/>
            </a:xfrm>
            <a:prstGeom prst="mathMin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/>
              <a:t>Краткая характеристика законопроекта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431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7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67" y="1884279"/>
            <a:ext cx="862003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7. </a:t>
            </a:r>
            <a:r>
              <a:rPr lang="ru-RU" sz="1600" dirty="0"/>
              <a:t>Не представлен для обсуждения «законопроект-спутник» о внесении изменений в связи с принятием законопроекта «О научной и научно-технической деятельности в Российской Федерации», который должен быть параллельно разработан </a:t>
            </a:r>
            <a:r>
              <a:rPr lang="ru-RU" sz="1600" dirty="0" err="1"/>
              <a:t>Минобрнауки</a:t>
            </a:r>
            <a:r>
              <a:rPr lang="ru-RU" sz="1600" dirty="0"/>
              <a:t> России. В «законопроекте-спутнике» планируются изменения в нормы гражданского, административного, налогового, бюджетного, трудового законодательства, регламентирующих отношения в сфере научной и научно-технической деятельности.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8. В текущей редакции к компетенции научных организаций не отнесены вопросы по </a:t>
            </a:r>
            <a:r>
              <a:rPr lang="ru-RU" sz="1600" dirty="0"/>
              <a:t>организации и проведению научных </a:t>
            </a:r>
            <a:r>
              <a:rPr lang="ru-RU" sz="1600" dirty="0" smtClean="0"/>
              <a:t>исследований, вместо этого перечислены общеорганизационные вопросы: прием работников, установление штатного расписания, разработка локальных актов</a:t>
            </a:r>
            <a:r>
              <a:rPr lang="ru-RU" sz="1600" dirty="0"/>
              <a:t>, материально-техническое обеспечение научной </a:t>
            </a:r>
            <a:r>
              <a:rPr lang="ru-RU" sz="1600" dirty="0" smtClean="0"/>
              <a:t>деятельности, ведение </a:t>
            </a:r>
            <a:r>
              <a:rPr lang="ru-RU" sz="1600" dirty="0"/>
              <a:t>официального сайта </a:t>
            </a:r>
            <a:r>
              <a:rPr lang="ru-RU" sz="1600" dirty="0" smtClean="0"/>
              <a:t>и т.п.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/>
              <a:t>9</a:t>
            </a:r>
            <a:r>
              <a:rPr lang="ru-RU" sz="1600" dirty="0" smtClean="0"/>
              <a:t>. В главе </a:t>
            </a:r>
            <a:r>
              <a:rPr lang="ru-RU" sz="1600" dirty="0"/>
              <a:t>6 </a:t>
            </a:r>
            <a:r>
              <a:rPr lang="ru-RU" sz="1600" dirty="0" smtClean="0"/>
              <a:t>«Информационное обеспечение научной и научно-технической деятельности» предусматривается, что действуют федеральные государственные информационные системы, между тем в законопроекте представлена только одна из этих систем, связанная с государственной научной аттестацией (ФИС ГНА).</a:t>
            </a:r>
          </a:p>
          <a:p>
            <a:pPr indent="357188" algn="just">
              <a:tabLst>
                <a:tab pos="355600" algn="l"/>
              </a:tabLst>
            </a:pPr>
            <a:endParaRPr lang="ru-RU" sz="1400" dirty="0"/>
          </a:p>
          <a:p>
            <a:pPr indent="357188" algn="just">
              <a:tabLst>
                <a:tab pos="355600" algn="l"/>
              </a:tabLst>
            </a:pPr>
            <a:r>
              <a:rPr lang="ru-RU" sz="1400" dirty="0" smtClean="0"/>
              <a:t> 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269967" y="1083579"/>
            <a:ext cx="8620032" cy="707920"/>
            <a:chOff x="406401" y="1188081"/>
            <a:chExt cx="8483599" cy="707920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406401" y="1214444"/>
              <a:ext cx="8483599" cy="655195"/>
            </a:xfrm>
            <a:prstGeom prst="roundRect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539750" algn="just">
                <a:defRPr/>
              </a:pPr>
              <a:r>
                <a:rPr lang="ru-RU" b="1" dirty="0" smtClean="0">
                  <a:solidFill>
                    <a:srgbClr val="1F435F"/>
                  </a:solidFill>
                  <a:latin typeface="Arial Narrow" panose="020B0606020202030204" pitchFamily="34" charset="0"/>
                </a:rPr>
                <a:t>Основные недостатки законопроекта:</a:t>
              </a:r>
              <a:endParaRPr lang="ru-RU" b="1" dirty="0">
                <a:solidFill>
                  <a:srgbClr val="1F435F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6" name="Минус 5"/>
            <p:cNvSpPr/>
            <p:nvPr/>
          </p:nvSpPr>
          <p:spPr>
            <a:xfrm>
              <a:off x="406401" y="1188081"/>
              <a:ext cx="643466" cy="707920"/>
            </a:xfrm>
            <a:prstGeom prst="mathMinus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/>
              <a:t>Краткая характеристика законопроекта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073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8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67" y="1019304"/>
            <a:ext cx="86200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1. Государственный </a:t>
            </a:r>
            <a:r>
              <a:rPr lang="ru-RU" sz="1600" dirty="0"/>
              <a:t>доклад о реализации научно-технической политики в Российской Федерации и о важнейших научных </a:t>
            </a:r>
            <a:r>
              <a:rPr lang="ru-RU" sz="1600" dirty="0" smtClean="0"/>
              <a:t>достижениях подготавливает </a:t>
            </a:r>
            <a:r>
              <a:rPr lang="ru-RU" sz="1600" dirty="0"/>
              <a:t>и представляет Правительству Российской Федерации Российская академия </a:t>
            </a:r>
            <a:r>
              <a:rPr lang="ru-RU" sz="1600" dirty="0" smtClean="0"/>
              <a:t>наук</a:t>
            </a:r>
            <a:r>
              <a:rPr lang="ru-RU" sz="1600" dirty="0"/>
              <a:t> </a:t>
            </a:r>
            <a:r>
              <a:rPr lang="ru-RU" sz="1600" u="sng" dirty="0" smtClean="0"/>
              <a:t>по согласованию с государственными академиями наук</a:t>
            </a:r>
            <a:r>
              <a:rPr lang="ru-RU" sz="1600" dirty="0" smtClean="0"/>
              <a:t>. 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2. Дополнить полномочия государственных академий наук: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Государственные академии наук осуществляют свою деятельность в целях обеспечения преемственности и координации: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1) научных исследований, проводимых в соответствующих отраслях науки и техники;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2)экспертного научного обеспечения деятельности органов государственной власти РФ </a:t>
            </a:r>
            <a:r>
              <a:rPr lang="ru-RU" sz="1600" dirty="0"/>
              <a:t>в соответствующих отраслях науки и </a:t>
            </a:r>
            <a:r>
              <a:rPr lang="ru-RU" sz="1600" dirty="0" smtClean="0"/>
              <a:t>техники;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3) научно-методического руководства научной и научно-технической деятельностью научных организаций и образовательных организаций высшего образования </a:t>
            </a:r>
            <a:r>
              <a:rPr lang="ru-RU" sz="1600" dirty="0"/>
              <a:t>в соответствующих отраслях науки и </a:t>
            </a:r>
            <a:r>
              <a:rPr lang="ru-RU" sz="1600" dirty="0" smtClean="0"/>
              <a:t>техники.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Государственные академии наук разрабатывают программу фундаментальных </a:t>
            </a:r>
            <a:r>
              <a:rPr lang="ru-RU" sz="1600" dirty="0"/>
              <a:t>научных исследований в РФ в соответствующих отраслях науки и </a:t>
            </a:r>
            <a:r>
              <a:rPr lang="ru-RU" sz="1600" dirty="0" smtClean="0"/>
              <a:t>техники на долгосрочный период и представляют ее в Правительство РФ, осуществляют координацию научных исследований, проводимых в рамках этой программы научными организациями, образовательными организациями ВО в соответствующих </a:t>
            </a:r>
            <a:r>
              <a:rPr lang="ru-RU" sz="1600" dirty="0"/>
              <a:t>отраслях науки и </a:t>
            </a:r>
            <a:r>
              <a:rPr lang="ru-RU" sz="1600" dirty="0" smtClean="0"/>
              <a:t>техники.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3. Государственные академии наук могут участвовать в оценке результативности научной деятельности.</a:t>
            </a:r>
          </a:p>
          <a:p>
            <a:pPr indent="357188" algn="just">
              <a:tabLst>
                <a:tab pos="355600" algn="l"/>
              </a:tabLst>
            </a:pPr>
            <a:r>
              <a:rPr lang="ru-RU" sz="1600" dirty="0" smtClean="0"/>
              <a:t>4. Государственные академии наук могут участвуют в деятельности международных научных организаций.</a:t>
            </a:r>
            <a:endParaRPr lang="ru-RU" sz="1600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/>
              <a:t>Предложения по совершенствованию статуса государственных академий наук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3224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white"/>
                </a:solidFill>
              </a:rPr>
              <a:pPr/>
              <a:t>9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9967" y="1142874"/>
            <a:ext cx="8620032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7188" algn="just">
              <a:tabLst>
                <a:tab pos="355600" algn="l"/>
              </a:tabLst>
            </a:pPr>
            <a:r>
              <a:rPr lang="ru-RU" dirty="0"/>
              <a:t>Основные направления для обсуждения</a:t>
            </a:r>
            <a:endParaRPr lang="en-US" dirty="0" smtClean="0"/>
          </a:p>
          <a:p>
            <a:pPr indent="357188" algn="just">
              <a:tabLst>
                <a:tab pos="355600" algn="l"/>
              </a:tabLst>
            </a:pPr>
            <a:r>
              <a:rPr lang="ru-RU" dirty="0" smtClean="0"/>
              <a:t>1. Какие </a:t>
            </a:r>
            <a:r>
              <a:rPr lang="ru-RU" dirty="0"/>
              <a:t>формы научной деятельности должны найти отражение в Законе?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2. Как можно стимулировать и развивать привлечение частного финансирования?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3. Нужны ли </a:t>
            </a:r>
            <a:r>
              <a:rPr lang="ru-RU" dirty="0" smtClean="0"/>
              <a:t>особые </a:t>
            </a:r>
            <a:r>
              <a:rPr lang="ru-RU" dirty="0"/>
              <a:t>механизмы поддержки научной деятельности, учитывая вероятностный характер получения нового знания?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4. Какова роль регионов и </a:t>
            </a:r>
            <a:r>
              <a:rPr lang="ru-RU" dirty="0" smtClean="0"/>
              <a:t>муниципальных образований в науке</a:t>
            </a:r>
            <a:r>
              <a:rPr lang="ru-RU" dirty="0"/>
              <a:t>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5. Какие новые нормы сделают научную деятельность более эффективной, а Россию самым привлекательным местом для проведения исследований?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6. Как прописать правила профессиональной экспертной оценки эффективности научной деятельности?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7. Что следует сделать по систематизации законодательства? Какие из действующих норм перенести на уровень общего отраслевого закона?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8. Как отразить глобальный характер научных исследований с учетом национальных интересов РФ?</a:t>
            </a:r>
          </a:p>
          <a:p>
            <a:pPr indent="357188" algn="just">
              <a:tabLst>
                <a:tab pos="355600" algn="l"/>
              </a:tabLst>
            </a:pPr>
            <a:r>
              <a:rPr lang="ru-RU" dirty="0"/>
              <a:t>9. Что нужно для наибольшей продуктивности исследовательской деятельности?</a:t>
            </a:r>
          </a:p>
          <a:p>
            <a:pPr indent="357188" algn="just">
              <a:tabLst>
                <a:tab pos="355600" algn="l"/>
              </a:tabLst>
            </a:pPr>
            <a:endParaRPr lang="ru-RU" sz="1600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1800" dirty="0" smtClean="0"/>
              <a:t>Заседание научного совета РАО по правовым проблемам образования и науки 22.11.2019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7891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vaU51iVLUaAGaYrPq6t2w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nXMN0TIg0e_MoX2SpOvo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CP4kkwrH0OsFbGxnWUfo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3scI.KReUqIW32g1SQG0w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f0asnAJg0.C7TILX0.DFw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34kj_1Id0W7AyEDEHopOA"/>
</p:tagLst>
</file>

<file path=ppt/theme/theme1.xml><?xml version="1.0" encoding="utf-8"?>
<a:theme xmlns:a="http://schemas.openxmlformats.org/drawingml/2006/main" name="3_Основная тема Докладов Ректо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10277</TotalTime>
  <Words>1520</Words>
  <Application>Microsoft Office PowerPoint</Application>
  <PresentationFormat>Экран (4:3)</PresentationFormat>
  <Paragraphs>108</Paragraphs>
  <Slides>10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3_Основная тема Докладов Ректора</vt:lpstr>
      <vt:lpstr> ПРОЕКТ ФЕДЕРАЛЬНОГО ЗАКОНА  «О НАУЧНОЙ И НАУЧНО-ТЕХНИЧЕСКОЙ ДЕЯТЕЛЬНОСТИ В РОССИЙСКОЙ ФЕДЕРАЦИИ» </vt:lpstr>
      <vt:lpstr>История разработки законопроекта</vt:lpstr>
      <vt:lpstr>Краткая характеристика законопроекта</vt:lpstr>
      <vt:lpstr>Краткая характеристика законопроекта</vt:lpstr>
      <vt:lpstr>Краткая характеристика законопроекта</vt:lpstr>
      <vt:lpstr>Краткая характеристика законопроекта</vt:lpstr>
      <vt:lpstr>Краткая характеристика законопроекта</vt:lpstr>
      <vt:lpstr>Предложения по совершенствованию статуса государственных академий наук</vt:lpstr>
      <vt:lpstr>Заседание научного совета РАО по правовым проблемам образования и науки 22.11.2019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Материалы к встрече с Министром</dc:title>
  <dc:creator>Andrey Cherkasskij</dc:creator>
  <cp:lastModifiedBy>User</cp:lastModifiedBy>
  <cp:revision>903</cp:revision>
  <cp:lastPrinted>2019-11-28T05:53:20Z</cp:lastPrinted>
  <dcterms:created xsi:type="dcterms:W3CDTF">2017-01-17T09:26:32Z</dcterms:created>
  <dcterms:modified xsi:type="dcterms:W3CDTF">2019-11-28T18:07:49Z</dcterms:modified>
</cp:coreProperties>
</file>