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</p:sldMasterIdLst>
  <p:notesMasterIdLst>
    <p:notesMasterId r:id="rId31"/>
  </p:notesMasterIdLst>
  <p:handoutMasterIdLst>
    <p:handoutMasterId r:id="rId32"/>
  </p:handoutMasterIdLst>
  <p:sldIdLst>
    <p:sldId id="262" r:id="rId2"/>
    <p:sldId id="291" r:id="rId3"/>
    <p:sldId id="299" r:id="rId4"/>
    <p:sldId id="300" r:id="rId5"/>
    <p:sldId id="292" r:id="rId6"/>
    <p:sldId id="293" r:id="rId7"/>
    <p:sldId id="296" r:id="rId8"/>
    <p:sldId id="297" r:id="rId9"/>
    <p:sldId id="298" r:id="rId10"/>
    <p:sldId id="263" r:id="rId11"/>
    <p:sldId id="281" r:id="rId12"/>
    <p:sldId id="264" r:id="rId13"/>
    <p:sldId id="265" r:id="rId14"/>
    <p:sldId id="271" r:id="rId15"/>
    <p:sldId id="268" r:id="rId16"/>
    <p:sldId id="273" r:id="rId17"/>
    <p:sldId id="266" r:id="rId18"/>
    <p:sldId id="267" r:id="rId19"/>
    <p:sldId id="270" r:id="rId20"/>
    <p:sldId id="269" r:id="rId21"/>
    <p:sldId id="272" r:id="rId22"/>
    <p:sldId id="274" r:id="rId23"/>
    <p:sldId id="275" r:id="rId24"/>
    <p:sldId id="276" r:id="rId25"/>
    <p:sldId id="278" r:id="rId26"/>
    <p:sldId id="279" r:id="rId27"/>
    <p:sldId id="282" r:id="rId28"/>
    <p:sldId id="280" r:id="rId29"/>
    <p:sldId id="29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5C5AB68-F189-490E-80FF-58DB3F324282}">
          <p14:sldIdLst>
            <p14:sldId id="262"/>
            <p14:sldId id="291"/>
            <p14:sldId id="299"/>
            <p14:sldId id="300"/>
            <p14:sldId id="292"/>
            <p14:sldId id="293"/>
            <p14:sldId id="296"/>
            <p14:sldId id="297"/>
            <p14:sldId id="298"/>
            <p14:sldId id="263"/>
            <p14:sldId id="281"/>
            <p14:sldId id="264"/>
            <p14:sldId id="265"/>
            <p14:sldId id="271"/>
            <p14:sldId id="268"/>
            <p14:sldId id="273"/>
            <p14:sldId id="266"/>
          </p14:sldIdLst>
        </p14:section>
        <p14:section name="Раздел без заголовка" id="{9A1E3A28-30B1-4C6B-B210-8C4D1B4AC22E}">
          <p14:sldIdLst>
            <p14:sldId id="267"/>
            <p14:sldId id="270"/>
            <p14:sldId id="269"/>
            <p14:sldId id="272"/>
            <p14:sldId id="274"/>
            <p14:sldId id="275"/>
            <p14:sldId id="276"/>
            <p14:sldId id="278"/>
            <p14:sldId id="279"/>
            <p14:sldId id="282"/>
            <p14:sldId id="280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BDD3"/>
    <a:srgbClr val="023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6433" autoAdjust="0"/>
  </p:normalViewPr>
  <p:slideViewPr>
    <p:cSldViewPr snapToGrid="0" showGuides="1">
      <p:cViewPr varScale="1">
        <p:scale>
          <a:sx n="101" d="100"/>
          <a:sy n="101" d="100"/>
        </p:scale>
        <p:origin x="132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E1C62-67B5-43E3-822F-F70A4C6C1250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2412B-C8B3-4362-8153-549F74AC07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657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5AA84-F8A4-4E84-BF86-30F32CFF7F31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D66AB-6B08-4989-938F-C48541DC9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10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555EB1-B0C0-4501-8CF2-8080EC9893C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043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930399"/>
            <a:ext cx="6858000" cy="1498601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1D4B-E1BA-4B4A-9FA6-AF47E2A34B16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A26A-E960-4BB7-8947-603963330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0141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575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37BDD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FD76-1052-4C89-BABE-3A254CC45548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1615-271B-4E87-8557-3C1B2669835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Объект 13"/>
          <p:cNvSpPr>
            <a:spLocks noGrp="1"/>
          </p:cNvSpPr>
          <p:nvPr>
            <p:ph sz="quarter" idx="13"/>
          </p:nvPr>
        </p:nvSpPr>
        <p:spPr>
          <a:xfrm>
            <a:off x="838200" y="1938338"/>
            <a:ext cx="7450138" cy="4081462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  <a:lvl2pPr marL="685800" indent="-22860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872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37BDD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FD76-1052-4C89-BABE-3A254CC45548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1615-271B-4E87-8557-3C1B26698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84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825625"/>
            <a:ext cx="3496734" cy="4185708"/>
          </a:xfrm>
        </p:spPr>
        <p:txBody>
          <a:bodyPr>
            <a:normAutofit/>
          </a:bodyPr>
          <a:lstStyle>
            <a:lvl1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ru-RU" sz="2000" kern="1200" dirty="0" smtClean="0">
                <a:solidFill>
                  <a:srgbClr val="023F47"/>
                </a:solidFill>
                <a:latin typeface="+mn-lt"/>
                <a:ea typeface="+mn-ea"/>
                <a:cs typeface="+mn-cs"/>
              </a:defRPr>
            </a:lvl1pPr>
            <a:lvl2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ru-RU" sz="2000" kern="1200" dirty="0" smtClean="0">
                <a:solidFill>
                  <a:srgbClr val="023F47"/>
                </a:solidFill>
                <a:latin typeface="+mn-lt"/>
                <a:ea typeface="+mn-ea"/>
                <a:cs typeface="+mn-cs"/>
              </a:defRPr>
            </a:lvl2pPr>
            <a:lvl3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ru-RU" sz="2000" kern="1200" dirty="0" smtClean="0">
                <a:solidFill>
                  <a:srgbClr val="023F47"/>
                </a:solidFill>
                <a:latin typeface="+mn-lt"/>
                <a:ea typeface="+mn-ea"/>
                <a:cs typeface="+mn-cs"/>
              </a:defRPr>
            </a:lvl3pPr>
            <a:lvl4pPr marL="17145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ru-RU" sz="2000" kern="1200" dirty="0" smtClean="0">
                <a:solidFill>
                  <a:srgbClr val="023F47"/>
                </a:solidFill>
                <a:latin typeface="+mn-lt"/>
                <a:ea typeface="+mn-ea"/>
                <a:cs typeface="+mn-cs"/>
              </a:defRPr>
            </a:lvl4pPr>
            <a:lvl5pPr marL="21717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>
                <a:solidFill>
                  <a:srgbClr val="023F47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9668" y="1825625"/>
            <a:ext cx="3759200" cy="418570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ru-RU" sz="2000" kern="1200" dirty="0" smtClean="0">
                <a:solidFill>
                  <a:srgbClr val="023F4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ru-RU" sz="2000" kern="1200" dirty="0" smtClean="0">
                <a:solidFill>
                  <a:srgbClr val="023F4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ru-RU" sz="2000" kern="1200" dirty="0" smtClean="0">
                <a:solidFill>
                  <a:srgbClr val="023F4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ru-RU" sz="2000" kern="1200" dirty="0" smtClean="0">
                <a:solidFill>
                  <a:srgbClr val="023F4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>
                <a:solidFill>
                  <a:srgbClr val="023F47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FD76-1052-4C89-BABE-3A254CC45548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1615-271B-4E87-8557-3C1B26698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21191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32" y="1857377"/>
            <a:ext cx="3668449" cy="6476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9732" y="2505075"/>
            <a:ext cx="3668450" cy="3684588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2"/>
              </a:buBlip>
              <a:defRPr sz="2000"/>
            </a:lvl1pPr>
            <a:lvl2pPr marL="685800" indent="-228600">
              <a:buFontTx/>
              <a:buBlip>
                <a:blip r:embed="rId2"/>
              </a:buBlip>
              <a:defRPr sz="2000"/>
            </a:lvl2pPr>
            <a:lvl3pPr marL="1143000" indent="-228600">
              <a:buFontTx/>
              <a:buBlip>
                <a:blip r:embed="rId2"/>
              </a:buBlip>
              <a:defRPr sz="2000"/>
            </a:lvl3pPr>
            <a:lvl4pPr marL="1600200" indent="-228600">
              <a:buFontTx/>
              <a:buBlip>
                <a:blip r:embed="rId2"/>
              </a:buBlip>
              <a:defRPr sz="2000"/>
            </a:lvl4pPr>
            <a:lvl5pPr marL="2057400" indent="-22860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857377"/>
            <a:ext cx="3659717" cy="64769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659717" cy="3684588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2"/>
              </a:buBlip>
              <a:defRPr sz="2000"/>
            </a:lvl1pPr>
            <a:lvl2pPr marL="685800" indent="-228600">
              <a:buFontTx/>
              <a:buBlip>
                <a:blip r:embed="rId2"/>
              </a:buBlip>
              <a:defRPr sz="2000"/>
            </a:lvl2pPr>
            <a:lvl3pPr marL="1143000" indent="-228600">
              <a:buFontTx/>
              <a:buBlip>
                <a:blip r:embed="rId2"/>
              </a:buBlip>
              <a:defRPr sz="2000"/>
            </a:lvl3pPr>
            <a:lvl4pPr marL="1600200" indent="-228600">
              <a:buFontTx/>
              <a:buBlip>
                <a:blip r:embed="rId2"/>
              </a:buBlip>
              <a:defRPr sz="2000"/>
            </a:lvl4pPr>
            <a:lvl5pPr marL="2057400" indent="-228600">
              <a:buFontTx/>
              <a:buBlip>
                <a:blip r:embed="rId2"/>
              </a:buBlip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FD76-1052-4C89-BABE-3A254CC45548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1615-271B-4E87-8557-3C1B2669835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13001" y="558800"/>
            <a:ext cx="5698066" cy="113188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06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FD76-1052-4C89-BABE-3A254CC45548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1615-271B-4E87-8557-3C1B26698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988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133" y="1930400"/>
            <a:ext cx="7425266" cy="4089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FD76-1052-4C89-BABE-3A254CC45548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1615-271B-4E87-8557-3C1B2669835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2998" y="626533"/>
            <a:ext cx="5867401" cy="121073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566003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8200" y="1955800"/>
            <a:ext cx="7382933" cy="4047067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2999" y="626533"/>
            <a:ext cx="5808134" cy="121073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FD76-1052-4C89-BABE-3A254CC45548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1615-271B-4E87-8557-3C1B266983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443340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8200" y="1998135"/>
            <a:ext cx="1481667" cy="1947333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3798" y="1998134"/>
            <a:ext cx="5808134" cy="194733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FD76-1052-4C89-BABE-3A254CC45548}" type="datetimeFigureOut">
              <a:rPr lang="ru-RU" smtClean="0"/>
              <a:t>09.12.2019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1615-271B-4E87-8557-3C1B2669835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38200" y="4064001"/>
            <a:ext cx="1481668" cy="1947333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2463798" y="4064001"/>
            <a:ext cx="5808134" cy="194733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13000" y="558800"/>
            <a:ext cx="5875867" cy="113188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96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13001" y="558800"/>
            <a:ext cx="5698066" cy="1131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66" y="1947333"/>
            <a:ext cx="7467601" cy="40978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ru-RU" dirty="0" smtClean="0"/>
          </a:p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7332" y="6356351"/>
            <a:ext cx="990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23F47"/>
                </a:solidFill>
              </a:defRPr>
            </a:lvl1pPr>
          </a:lstStyle>
          <a:p>
            <a:fld id="{512AFD76-1052-4C89-BABE-3A254CC45548}" type="datetimeFigureOut">
              <a:rPr lang="ru-RU" smtClean="0"/>
              <a:pPr/>
              <a:t>09.12.2019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2999" y="6356351"/>
            <a:ext cx="2624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23F47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1066" y="6356351"/>
            <a:ext cx="321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23F47"/>
                </a:solidFill>
              </a:defRPr>
            </a:lvl1pPr>
          </a:lstStyle>
          <a:p>
            <a:fld id="{079F1615-271B-4E87-8557-3C1B266983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72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37BDD3"/>
          </a:solidFill>
          <a:latin typeface="+mj-lt"/>
          <a:ea typeface="+mj-ea"/>
          <a:cs typeface="+mj-cs"/>
        </a:defRPr>
      </a:lvl1pPr>
    </p:titleStyle>
    <p:bodyStyle>
      <a:lvl1pPr marL="0" indent="449263" algn="l" defTabSz="914400" rtl="0" eaLnBrk="1" latinLnBrk="0" hangingPunct="1">
        <a:lnSpc>
          <a:spcPct val="90000"/>
        </a:lnSpc>
        <a:spcBef>
          <a:spcPts val="1000"/>
        </a:spcBef>
        <a:buFontTx/>
        <a:buNone/>
        <a:tabLst>
          <a:tab pos="719138" algn="l"/>
        </a:tabLst>
        <a:defRPr lang="ru-RU" sz="2400" kern="1200" dirty="0" smtClean="0">
          <a:solidFill>
            <a:srgbClr val="023F47"/>
          </a:solidFill>
          <a:latin typeface="+mn-lt"/>
          <a:ea typeface="+mn-ea"/>
          <a:cs typeface="+mn-cs"/>
        </a:defRPr>
      </a:lvl1pPr>
      <a:lvl2pPr marL="449263" indent="447675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tabLst>
          <a:tab pos="1168400" algn="l"/>
        </a:tabLst>
        <a:defRPr lang="ru-RU" sz="2400" kern="1200" dirty="0" smtClean="0">
          <a:solidFill>
            <a:srgbClr val="023F47"/>
          </a:solidFill>
          <a:latin typeface="+mn-lt"/>
          <a:ea typeface="+mn-ea"/>
          <a:cs typeface="+mn-cs"/>
        </a:defRPr>
      </a:lvl2pPr>
      <a:lvl3pPr marL="896938" indent="449263" algn="l" defTabSz="896938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tabLst>
          <a:tab pos="1617663" algn="l"/>
        </a:tabLst>
        <a:defRPr lang="ru-RU" sz="2400" kern="1200" dirty="0" smtClean="0">
          <a:solidFill>
            <a:srgbClr val="023F47"/>
          </a:solidFill>
          <a:latin typeface="+mn-lt"/>
          <a:ea typeface="+mn-ea"/>
          <a:cs typeface="+mn-cs"/>
        </a:defRPr>
      </a:lvl3pPr>
      <a:lvl4pPr marL="1346200" indent="4492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tabLst>
          <a:tab pos="2065338" algn="l"/>
        </a:tabLst>
        <a:defRPr lang="ru-RU" sz="2400" kern="1200" dirty="0" smtClean="0">
          <a:solidFill>
            <a:srgbClr val="023F47"/>
          </a:solidFill>
          <a:latin typeface="+mn-lt"/>
          <a:ea typeface="+mn-ea"/>
          <a:cs typeface="+mn-cs"/>
        </a:defRPr>
      </a:lvl4pPr>
      <a:lvl5pPr marL="1795463" indent="447675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3"/>
        </a:buBlip>
        <a:tabLst>
          <a:tab pos="2514600" algn="l"/>
        </a:tabLst>
        <a:defRPr lang="en-US" sz="2400" kern="1200" dirty="0">
          <a:solidFill>
            <a:srgbClr val="023F47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rusacademedu.ru/novosti-nauchnyx-centrov-rao/eksperty-professiya-inzhener-vyxodit-za-ramki-chisto-texnicheskoj-sfery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О </a:t>
            </a:r>
            <a:r>
              <a:rPr lang="ru-RU" sz="2800" b="1" dirty="0">
                <a:solidFill>
                  <a:srgbClr val="0070C0"/>
                </a:solidFill>
              </a:rPr>
              <a:t>деятельности НЦ РАО РГППУ по реализации </a:t>
            </a:r>
            <a:r>
              <a:rPr lang="ru-RU" sz="2800" b="1" dirty="0" smtClean="0">
                <a:solidFill>
                  <a:srgbClr val="0070C0"/>
                </a:solidFill>
              </a:rPr>
              <a:t>приоритетных задач </a:t>
            </a:r>
            <a:r>
              <a:rPr lang="ru-RU" sz="2800" b="1" dirty="0">
                <a:solidFill>
                  <a:srgbClr val="0070C0"/>
                </a:solidFill>
              </a:rPr>
              <a:t>государственной политики в Российской </a:t>
            </a:r>
            <a:r>
              <a:rPr lang="ru-RU" sz="2800" b="1" dirty="0" smtClean="0">
                <a:solidFill>
                  <a:srgbClr val="0070C0"/>
                </a:solidFill>
              </a:rPr>
              <a:t>Федерации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(2018-2019 годы)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Андрюхина</a:t>
            </a:r>
            <a:r>
              <a:rPr lang="ru-RU" dirty="0" smtClean="0"/>
              <a:t> Л.М., доктор философских наук, профессор, ученый секретарь НЦ РАО РГППУ</a:t>
            </a:r>
          </a:p>
          <a:p>
            <a:r>
              <a:rPr lang="ru-RU" dirty="0" smtClean="0"/>
              <a:t>Лыжин А.И., кандидат педагогических наук, проректор РГППУ по </a:t>
            </a:r>
            <a:r>
              <a:rPr lang="ru-RU" dirty="0"/>
              <a:t>научной, инновационной политике и внешним связям, член Научного Совета НЦ РАО РГППУ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4" y="5171016"/>
            <a:ext cx="2301875" cy="153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8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19300" y="558800"/>
            <a:ext cx="6400800" cy="113188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Мероприятия НЦ РАО РГППУ, проводимые в рамках Десятилетия детства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ИЗ 131 позиций ПЛАНА МЕРОПРИЯТИЙ ДЕСЯТИЛЕНИЯ ДЕТСТВА НЦ РАО РГППУ реализует 33 </a:t>
            </a:r>
            <a:r>
              <a:rPr lang="ru-RU" b="1" dirty="0" smtClean="0">
                <a:solidFill>
                  <a:srgbClr val="C00000"/>
                </a:solidFill>
              </a:rPr>
              <a:t>позиции.</a:t>
            </a:r>
          </a:p>
          <a:p>
            <a:r>
              <a:rPr lang="ru-RU" dirty="0"/>
              <a:t>С </a:t>
            </a:r>
            <a:r>
              <a:rPr lang="ru-RU" dirty="0" smtClean="0"/>
              <a:t>2006 г. </a:t>
            </a:r>
            <a:r>
              <a:rPr lang="ru-RU" dirty="0"/>
              <a:t>реализуется проект «Инновационные модели образовательных систем в условиях непрерывного </a:t>
            </a:r>
            <a:r>
              <a:rPr lang="ru-RU" dirty="0" smtClean="0"/>
              <a:t>образования», с 2017 г.  - в </a:t>
            </a:r>
            <a:r>
              <a:rPr lang="ru-RU" dirty="0"/>
              <a:t>рамках работы Федеральной экспериментальной площадки </a:t>
            </a:r>
            <a:r>
              <a:rPr lang="ru-RU" dirty="0" smtClean="0"/>
              <a:t>при </a:t>
            </a:r>
            <a:r>
              <a:rPr lang="ru-RU" dirty="0"/>
              <a:t>ФГБНУ </a:t>
            </a:r>
            <a:r>
              <a:rPr lang="ru-RU" dirty="0">
                <a:solidFill>
                  <a:srgbClr val="C00000"/>
                </a:solidFill>
              </a:rPr>
              <a:t>«Института стратегии развития образования Российской академии образования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r>
              <a:rPr lang="ru-RU" dirty="0" smtClean="0"/>
              <a:t>(объединяет более 30 образовательных организаций г. Екатеринбурга и Свердловской области, среди них 17 организаций дошкольного образования).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25" y="5850468"/>
            <a:ext cx="1943100" cy="100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8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967729"/>
            <a:ext cx="7378700" cy="1337321"/>
          </a:xfrm>
        </p:spPr>
        <p:txBody>
          <a:bodyPr>
            <a:noAutofit/>
          </a:bodyPr>
          <a:lstStyle/>
          <a:p>
            <a:r>
              <a:rPr lang="ru-RU" sz="2100" b="1" dirty="0" smtClean="0">
                <a:solidFill>
                  <a:srgbClr val="7030A0"/>
                </a:solidFill>
              </a:rPr>
              <a:t> </a:t>
            </a:r>
            <a:r>
              <a:rPr lang="ru-RU" sz="2100" b="1" dirty="0" smtClean="0">
                <a:solidFill>
                  <a:srgbClr val="0070C0"/>
                </a:solidFill>
              </a:rPr>
              <a:t>Проект </a:t>
            </a:r>
            <a:r>
              <a:rPr lang="ru-RU" sz="2400" b="1" dirty="0" smtClean="0">
                <a:solidFill>
                  <a:srgbClr val="0070C0"/>
                </a:solidFill>
              </a:rPr>
              <a:t>«</a:t>
            </a:r>
            <a:r>
              <a:rPr lang="ru-RU" sz="2400" b="1" dirty="0">
                <a:solidFill>
                  <a:srgbClr val="0070C0"/>
                </a:solidFill>
              </a:rPr>
              <a:t>Инновационные модели образовательных систем в условиях непрерывного образования</a:t>
            </a:r>
            <a:r>
              <a:rPr lang="ru-RU" sz="2400" b="1" dirty="0" smtClean="0">
                <a:solidFill>
                  <a:srgbClr val="0070C0"/>
                </a:solidFill>
              </a:rPr>
              <a:t>»</a:t>
            </a:r>
            <a:r>
              <a:rPr lang="ru-RU" sz="2100" b="1" dirty="0" smtClean="0">
                <a:solidFill>
                  <a:srgbClr val="0070C0"/>
                </a:solidFill>
              </a:rPr>
              <a:t>(реализуется </a:t>
            </a:r>
            <a:r>
              <a:rPr lang="ru-RU" sz="2100" b="1" dirty="0">
                <a:solidFill>
                  <a:srgbClr val="0070C0"/>
                </a:solidFill>
              </a:rPr>
              <a:t>с 2006 года)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001" y="2934245"/>
            <a:ext cx="5524327" cy="29105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Научный руководитель </a:t>
            </a:r>
            <a:r>
              <a:rPr lang="ru-RU" dirty="0" err="1">
                <a:solidFill>
                  <a:srgbClr val="7030A0"/>
                </a:solidFill>
              </a:rPr>
              <a:t>член-кор</a:t>
            </a:r>
            <a:r>
              <a:rPr lang="ru-RU" dirty="0">
                <a:solidFill>
                  <a:srgbClr val="7030A0"/>
                </a:solidFill>
              </a:rPr>
              <a:t>. РАО, д-р </a:t>
            </a:r>
            <a:r>
              <a:rPr lang="ru-RU" dirty="0" err="1">
                <a:solidFill>
                  <a:srgbClr val="7030A0"/>
                </a:solidFill>
              </a:rPr>
              <a:t>пед</a:t>
            </a:r>
            <a:r>
              <a:rPr lang="ru-RU" dirty="0">
                <a:solidFill>
                  <a:srgbClr val="7030A0"/>
                </a:solidFill>
              </a:rPr>
              <a:t>. наук, профессор В.В. Сериков,  Москва,  в составе проектной группы ученые: д-р </a:t>
            </a:r>
            <a:r>
              <a:rPr lang="ru-RU" dirty="0" err="1">
                <a:solidFill>
                  <a:srgbClr val="7030A0"/>
                </a:solidFill>
              </a:rPr>
              <a:t>пед</a:t>
            </a:r>
            <a:r>
              <a:rPr lang="ru-RU" dirty="0">
                <a:solidFill>
                  <a:srgbClr val="7030A0"/>
                </a:solidFill>
              </a:rPr>
              <a:t>. наук, профессор Е.М. </a:t>
            </a:r>
            <a:r>
              <a:rPr lang="ru-RU" dirty="0" err="1">
                <a:solidFill>
                  <a:srgbClr val="7030A0"/>
                </a:solidFill>
              </a:rPr>
              <a:t>Дорожкин</a:t>
            </a:r>
            <a:r>
              <a:rPr lang="ru-RU" dirty="0">
                <a:solidFill>
                  <a:srgbClr val="7030A0"/>
                </a:solidFill>
              </a:rPr>
              <a:t>, д-р </a:t>
            </a:r>
            <a:r>
              <a:rPr lang="ru-RU" dirty="0" err="1">
                <a:solidFill>
                  <a:srgbClr val="7030A0"/>
                </a:solidFill>
              </a:rPr>
              <a:t>пед</a:t>
            </a:r>
            <a:r>
              <a:rPr lang="ru-RU" dirty="0">
                <a:solidFill>
                  <a:srgbClr val="7030A0"/>
                </a:solidFill>
              </a:rPr>
              <a:t>. наук, профессор В.А.Федоров, канд. </a:t>
            </a:r>
            <a:r>
              <a:rPr lang="ru-RU" dirty="0" err="1">
                <a:solidFill>
                  <a:srgbClr val="7030A0"/>
                </a:solidFill>
              </a:rPr>
              <a:t>техн</a:t>
            </a:r>
            <a:r>
              <a:rPr lang="ru-RU" dirty="0">
                <a:solidFill>
                  <a:srgbClr val="7030A0"/>
                </a:solidFill>
              </a:rPr>
              <a:t>. наук, доцент Н.Н.Давыдова, Екатеринбург</a:t>
            </a:r>
          </a:p>
        </p:txBody>
      </p:sp>
      <p:pic>
        <p:nvPicPr>
          <p:cNvPr id="4" name="Picture 2" descr="ÐÐ°ÑÑÐ¸Ð½ÐºÐ¸ Ð¿Ð¾ Ð·Ð°Ð¿ÑÐ¾ÑÑ Ð.Ð. Ð¡ÐµÑÐ¸ÐºÐ¾Ð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6700" y="1144770"/>
            <a:ext cx="1071563" cy="1428750"/>
          </a:xfrm>
          <a:prstGeom prst="rect">
            <a:avLst/>
          </a:prstGeom>
          <a:noFill/>
        </p:spPr>
      </p:pic>
      <p:pic>
        <p:nvPicPr>
          <p:cNvPr id="5" name="Picture 4" descr="ÐÐ°ÑÑÐ¸Ð½ÐºÐ¸ Ð¿Ð¾ Ð·Ð°Ð¿ÑÐ¾ÑÑ ÐÐ¾ÑÐ¾Ð¶ÐºÐ¸Ð½ Ð.Ð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9519" y="2679519"/>
            <a:ext cx="1692962" cy="1237978"/>
          </a:xfrm>
          <a:prstGeom prst="rect">
            <a:avLst/>
          </a:prstGeom>
          <a:noFill/>
        </p:spPr>
      </p:pic>
      <p:pic>
        <p:nvPicPr>
          <p:cNvPr id="6" name="Picture 6" descr="ÐÐ°ÑÑÐ¸Ð½ÐºÐ¸ Ð¿Ð¾ Ð·Ð°Ð¿ÑÐ¾ÑÑ Ð¤ÐµÐ´Ð¾ÑÐ¾Ð² Ð.Ð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2558" y="4129496"/>
            <a:ext cx="1089923" cy="1258776"/>
          </a:xfrm>
          <a:prstGeom prst="rect">
            <a:avLst/>
          </a:prstGeom>
          <a:noFill/>
        </p:spPr>
      </p:pic>
      <p:pic>
        <p:nvPicPr>
          <p:cNvPr id="7" name="Picture 7" descr="C:\Users\Людмила\Documents\Людмила\РАО 2016\Сайт НЦ РАО РГППУ\IMG_6790 copy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875573" y="3579982"/>
            <a:ext cx="1660231" cy="2049305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5629287"/>
            <a:ext cx="2000250" cy="12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0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13001" y="558800"/>
            <a:ext cx="5692774" cy="113188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Н</a:t>
            </a:r>
            <a:r>
              <a:rPr lang="ru-RU" b="1" dirty="0" smtClean="0">
                <a:solidFill>
                  <a:srgbClr val="0070C0"/>
                </a:solidFill>
              </a:rPr>
              <a:t>аправление  </a:t>
            </a:r>
            <a:r>
              <a:rPr lang="ru-RU" b="1" dirty="0">
                <a:solidFill>
                  <a:srgbClr val="0070C0"/>
                </a:solidFill>
              </a:rPr>
              <a:t>«Всестороннее образование – детям»</a:t>
            </a:r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838200" y="1938338"/>
            <a:ext cx="4772024" cy="40814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Деятельность </a:t>
            </a:r>
            <a:r>
              <a:rPr lang="ru-RU" dirty="0"/>
              <a:t>экспериментальной площадки  </a:t>
            </a:r>
            <a:r>
              <a:rPr lang="ru-RU" dirty="0" smtClean="0"/>
              <a:t>направлена </a:t>
            </a:r>
            <a:r>
              <a:rPr lang="ru-RU" dirty="0"/>
              <a:t>на  научную поддержку процессов  саморазвития и  самоорганизации   </a:t>
            </a:r>
            <a:r>
              <a:rPr lang="ru-RU" dirty="0" err="1" smtClean="0"/>
              <a:t>инновационно</a:t>
            </a:r>
            <a:r>
              <a:rPr lang="ru-RU" dirty="0" smtClean="0"/>
              <a:t>-активных </a:t>
            </a:r>
            <a:r>
              <a:rPr lang="ru-RU" dirty="0"/>
              <a:t>образовательных организаций — участников проекта.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С этой целью регулярно проводятся:</a:t>
            </a:r>
          </a:p>
          <a:p>
            <a:pPr marL="0" indent="0">
              <a:buNone/>
            </a:pPr>
            <a:r>
              <a:rPr lang="ru-RU" dirty="0" smtClean="0"/>
              <a:t> научно-образовательные сессии;</a:t>
            </a:r>
          </a:p>
          <a:p>
            <a:pPr marL="0" indent="0">
              <a:buNone/>
            </a:pPr>
            <a:r>
              <a:rPr lang="ru-RU" dirty="0" smtClean="0"/>
              <a:t> научные конференции;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выполняются </a:t>
            </a:r>
            <a:r>
              <a:rPr lang="ru-RU" dirty="0" err="1" smtClean="0"/>
              <a:t>грантовые</a:t>
            </a:r>
            <a:r>
              <a:rPr lang="ru-RU" dirty="0" smtClean="0"/>
              <a:t> проекты;</a:t>
            </a:r>
          </a:p>
          <a:p>
            <a:pPr marL="0" indent="0">
              <a:buNone/>
            </a:pPr>
            <a:r>
              <a:rPr lang="ru-RU" dirty="0" smtClean="0"/>
              <a:t> организуются стажировки </a:t>
            </a:r>
          </a:p>
          <a:p>
            <a:pPr marL="0" indent="0">
              <a:buNone/>
            </a:pPr>
            <a:r>
              <a:rPr lang="ru-RU" dirty="0" smtClean="0"/>
              <a:t>(в том числе за рубежом)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4" y="5410200"/>
            <a:ext cx="2171701" cy="1447800"/>
          </a:xfrm>
          <a:prstGeom prst="rect">
            <a:avLst/>
          </a:prstGeom>
        </p:spPr>
      </p:pic>
      <p:pic>
        <p:nvPicPr>
          <p:cNvPr id="2050" name="Picture 2" descr="http://ncrao.rsvpu.ru/sites/default/files/styles/image153x116/public/educations_events/bez-imeni-4-5-760x507.jpg?itok=LdMLHRT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486624"/>
            <a:ext cx="3051175" cy="18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crao.rsvpu.ru/sites/default/files/styles/news_200x200/public/educations_events/bez-imeni-1-6-760x507.jpg?itok=bbGYkN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36765"/>
            <a:ext cx="2841625" cy="165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28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90750" y="558800"/>
            <a:ext cx="6135688" cy="113188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Научно-образовательные сессии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участников Федеральной экспериментальной площадки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809625" y="1690689"/>
            <a:ext cx="7450138" cy="408146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  «Стратегии развития </a:t>
            </a:r>
            <a:r>
              <a:rPr lang="ru-RU" dirty="0" smtClean="0"/>
              <a:t>современной </a:t>
            </a:r>
            <a:r>
              <a:rPr lang="ru-RU" dirty="0"/>
              <a:t>образовательной организации: лучшие практики</a:t>
            </a:r>
            <a:r>
              <a:rPr lang="ru-RU" dirty="0" smtClean="0"/>
              <a:t>»</a:t>
            </a:r>
            <a:r>
              <a:rPr lang="ru-RU" dirty="0"/>
              <a:t> </a:t>
            </a:r>
            <a:r>
              <a:rPr lang="ru-RU" dirty="0" smtClean="0"/>
              <a:t>(13 </a:t>
            </a:r>
            <a:r>
              <a:rPr lang="ru-RU" dirty="0"/>
              <a:t>марта 2018 </a:t>
            </a:r>
            <a:r>
              <a:rPr lang="ru-RU" dirty="0" smtClean="0"/>
              <a:t>г)</a:t>
            </a:r>
          </a:p>
          <a:p>
            <a:r>
              <a:rPr lang="ru-RU" dirty="0" smtClean="0"/>
              <a:t>«Развитие </a:t>
            </a:r>
            <a:r>
              <a:rPr lang="ru-RU" dirty="0"/>
              <a:t>и поддержка инициативы детей дошкольного возраста: вариативные формы, методы, способы и средства»  </a:t>
            </a:r>
            <a:r>
              <a:rPr lang="ru-RU" dirty="0" smtClean="0"/>
              <a:t>(20 </a:t>
            </a:r>
            <a:r>
              <a:rPr lang="ru-RU" dirty="0"/>
              <a:t>июня 2018 </a:t>
            </a:r>
            <a:r>
              <a:rPr lang="ru-RU" dirty="0" smtClean="0"/>
              <a:t>г.)</a:t>
            </a:r>
          </a:p>
          <a:p>
            <a:r>
              <a:rPr lang="ru-RU" dirty="0" smtClean="0"/>
              <a:t> «</a:t>
            </a:r>
            <a:r>
              <a:rPr lang="ru-RU" dirty="0"/>
              <a:t>Создание единого речевого пространства в дошкольном образовательном учреждении в условиях ФГОС дошкольного образования»</a:t>
            </a:r>
            <a:r>
              <a:rPr lang="ru-RU" dirty="0" smtClean="0"/>
              <a:t> (28 января, 2019 г.);</a:t>
            </a:r>
          </a:p>
          <a:p>
            <a:r>
              <a:rPr lang="ru-RU" dirty="0"/>
              <a:t>«Инновационная среда развития художественно одаренных детей: </a:t>
            </a:r>
            <a:r>
              <a:rPr lang="ru-RU" dirty="0" smtClean="0"/>
              <a:t>детский </a:t>
            </a:r>
            <a:r>
              <a:rPr lang="ru-RU" dirty="0"/>
              <a:t>сад-школа-вуз</a:t>
            </a:r>
            <a:r>
              <a:rPr lang="ru-RU" dirty="0" smtClean="0"/>
              <a:t>»(15</a:t>
            </a:r>
            <a:r>
              <a:rPr lang="ru-RU" dirty="0"/>
              <a:t> февраля 2019 </a:t>
            </a:r>
            <a:r>
              <a:rPr lang="ru-RU" dirty="0" smtClean="0"/>
              <a:t>г)</a:t>
            </a:r>
          </a:p>
          <a:p>
            <a:r>
              <a:rPr lang="ru-RU" dirty="0" smtClean="0"/>
              <a:t>«</a:t>
            </a:r>
            <a:r>
              <a:rPr lang="ru-RU" dirty="0"/>
              <a:t>Маркетинговая стратегия управления развитием образовательной организации</a:t>
            </a:r>
            <a:r>
              <a:rPr lang="ru-RU" dirty="0" smtClean="0"/>
              <a:t>» (апрель, 2019 г.);</a:t>
            </a:r>
          </a:p>
          <a:p>
            <a:r>
              <a:rPr lang="ru-RU" dirty="0" smtClean="0"/>
              <a:t>«</a:t>
            </a:r>
            <a:r>
              <a:rPr lang="ru-RU" dirty="0" err="1"/>
              <a:t>Э</a:t>
            </a:r>
            <a:r>
              <a:rPr lang="ru-RU" dirty="0" err="1" smtClean="0"/>
              <a:t>копсихологический</a:t>
            </a:r>
            <a:r>
              <a:rPr lang="ru-RU" dirty="0" smtClean="0"/>
              <a:t> подход в развитии способностей и одаренности» </a:t>
            </a:r>
            <a:r>
              <a:rPr lang="ru-RU" dirty="0"/>
              <a:t>(27- 30 марта, 2019 г.)</a:t>
            </a:r>
          </a:p>
          <a:p>
            <a:r>
              <a:rPr lang="ru-RU" dirty="0" smtClean="0"/>
              <a:t>«Новая система аттестации педагогических работников ДОУ на основе </a:t>
            </a:r>
            <a:r>
              <a:rPr lang="ru-RU" dirty="0" err="1" smtClean="0"/>
              <a:t>профстандарта</a:t>
            </a:r>
            <a:r>
              <a:rPr lang="ru-RU" dirty="0" smtClean="0"/>
              <a:t>»(</a:t>
            </a:r>
            <a:r>
              <a:rPr lang="ru-RU" dirty="0"/>
              <a:t>1-2 октября, 2019 года);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5" y="5638801"/>
            <a:ext cx="2181225" cy="126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525" y="446568"/>
            <a:ext cx="6135688" cy="113188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Научно-образовательные сессии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участников Федеральной экспериментальной площадки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05" y="5799667"/>
            <a:ext cx="1981794" cy="1058333"/>
          </a:xfrm>
          <a:prstGeom prst="rect">
            <a:avLst/>
          </a:prstGeom>
        </p:spPr>
      </p:pic>
      <p:pic>
        <p:nvPicPr>
          <p:cNvPr id="3074" name="Picture 2" descr="http://ncrao.rsvpu.ru/sites/default/files/news/seminar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65" y="1773238"/>
            <a:ext cx="4963583" cy="37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ncrao.rsvpu.ru/sites/default/files/styles/news_200x200/public/news/img-20190327-wa0010.jpg?itok=2iUcSyMt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090" y="1690689"/>
            <a:ext cx="3744119" cy="280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ncrao.rsvpu.ru/sites/default/files/styles/image153x116/public/news/img-20190327-wa0013.jpg?itok=9GJNoaD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66" y="4788082"/>
            <a:ext cx="3368675" cy="193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ncrao.rsvpu.ru/sites/default/files/styles/image153x116/public/news/dsc_0075.jpg?itok=btf4BUg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9" y="5301146"/>
            <a:ext cx="2263071" cy="135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ncrao.rsvpu.ru/sites/default/files/styles/news_200x200/public/news/dsc_0067.jpg?itok=bEfzvuD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2" y="3938680"/>
            <a:ext cx="31908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56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90750" y="558800"/>
            <a:ext cx="6135688" cy="113188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Н</a:t>
            </a:r>
            <a:r>
              <a:rPr lang="ru-RU" sz="2400" b="1" dirty="0" smtClean="0">
                <a:solidFill>
                  <a:srgbClr val="0070C0"/>
                </a:solidFill>
              </a:rPr>
              <a:t>аучные </a:t>
            </a:r>
            <a:r>
              <a:rPr lang="ru-RU" sz="2400" b="1" dirty="0">
                <a:solidFill>
                  <a:srgbClr val="0070C0"/>
                </a:solidFill>
              </a:rPr>
              <a:t>конференции</a:t>
            </a:r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участников Федеральной экспериментальной площадки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914399" y="1752070"/>
            <a:ext cx="7412039" cy="444341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  </a:t>
            </a:r>
            <a:r>
              <a:rPr lang="ru-RU" dirty="0" smtClean="0">
                <a:solidFill>
                  <a:schemeClr val="tx1"/>
                </a:solidFill>
              </a:rPr>
              <a:t>Научно-практическая </a:t>
            </a:r>
            <a:r>
              <a:rPr lang="ru-RU" dirty="0">
                <a:solidFill>
                  <a:schemeClr val="tx1"/>
                </a:solidFill>
              </a:rPr>
              <a:t>Конференция работников дошкольного </a:t>
            </a:r>
            <a:r>
              <a:rPr lang="ru-RU" dirty="0" smtClean="0">
                <a:solidFill>
                  <a:schemeClr val="tx1"/>
                </a:solidFill>
              </a:rPr>
              <a:t>образования </a:t>
            </a:r>
            <a:r>
              <a:rPr lang="ru-RU" b="1" dirty="0">
                <a:solidFill>
                  <a:srgbClr val="C00000"/>
                </a:solidFill>
              </a:rPr>
              <a:t>«ПЕДАГОГИКА ДЕТСТВА: ИННОВАЦИОННЫЕ ТЕХНОЛОГИИ ОБРАЗОВАНИЯ </a:t>
            </a:r>
            <a:r>
              <a:rPr lang="en-US" b="1" dirty="0">
                <a:solidFill>
                  <a:srgbClr val="C00000"/>
                </a:solidFill>
              </a:rPr>
              <a:t>XXI</a:t>
            </a:r>
            <a:r>
              <a:rPr lang="ru-RU" b="1" dirty="0">
                <a:solidFill>
                  <a:srgbClr val="C00000"/>
                </a:solidFill>
              </a:rPr>
              <a:t> ВЕКА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r>
              <a:rPr lang="ru-RU" dirty="0" smtClean="0"/>
              <a:t> (ноябрь , 2018 г.)</a:t>
            </a:r>
          </a:p>
          <a:p>
            <a:r>
              <a:rPr lang="ru-RU" dirty="0"/>
              <a:t> </a:t>
            </a:r>
            <a:r>
              <a:rPr lang="ru-RU" dirty="0" smtClean="0"/>
              <a:t>Цели конференции:</a:t>
            </a:r>
          </a:p>
          <a:p>
            <a:r>
              <a:rPr lang="ru-RU" dirty="0" smtClean="0"/>
              <a:t> - выявление </a:t>
            </a:r>
            <a:r>
              <a:rPr lang="ru-RU" dirty="0"/>
              <a:t>лучших педагогических практик дошкольного образования Свердловской Области;</a:t>
            </a:r>
          </a:p>
          <a:p>
            <a:r>
              <a:rPr lang="ru-RU" dirty="0"/>
              <a:t>-  </a:t>
            </a:r>
            <a:r>
              <a:rPr lang="ru-RU" dirty="0" smtClean="0"/>
              <a:t>определение </a:t>
            </a:r>
            <a:r>
              <a:rPr lang="ru-RU" dirty="0"/>
              <a:t>состояния и перспектив развития системы дошкольного образования;</a:t>
            </a:r>
          </a:p>
          <a:p>
            <a:r>
              <a:rPr lang="ru-RU" dirty="0"/>
              <a:t>- </a:t>
            </a:r>
            <a:r>
              <a:rPr lang="ru-RU" dirty="0" smtClean="0"/>
              <a:t>обсуждение </a:t>
            </a:r>
            <a:r>
              <a:rPr lang="ru-RU" dirty="0"/>
              <a:t>специфики программно-методического обеспечения, технологий организации образовательного процесса современного детского сада, проектирования образовательной среды развития и воспитания детей дошкольного возраста, эффективных условий организации процессов социализации и индивидуализации современных дошкольников;</a:t>
            </a:r>
          </a:p>
          <a:p>
            <a:r>
              <a:rPr lang="ru-RU" dirty="0"/>
              <a:t>- </a:t>
            </a:r>
            <a:r>
              <a:rPr lang="ru-RU" dirty="0" smtClean="0"/>
              <a:t>создание </a:t>
            </a:r>
            <a:r>
              <a:rPr lang="ru-RU" dirty="0"/>
              <a:t>ситуаций поддержки молодых педагогов, организации единой платформы для профессиональной коммуникации и сотрудничества начинающих специалистов дошкольного образования.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666316"/>
            <a:ext cx="1587500" cy="10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90750" y="368300"/>
            <a:ext cx="6135688" cy="113188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Стажировки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участников Федеральной экспериментальной площадки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914399" y="1752070"/>
            <a:ext cx="7412039" cy="4443412"/>
          </a:xfrm>
        </p:spPr>
        <p:txBody>
          <a:bodyPr>
            <a:normAutofit/>
          </a:bodyPr>
          <a:lstStyle/>
          <a:p>
            <a:r>
              <a:rPr lang="ru-RU" dirty="0"/>
              <a:t>  За 2019 г проведены две образовательных стажировки в рамках </a:t>
            </a:r>
            <a:r>
              <a:rPr lang="ru-RU" dirty="0" smtClean="0"/>
              <a:t>программы </a:t>
            </a:r>
            <a:r>
              <a:rPr lang="en-US" dirty="0"/>
              <a:t>ERASMUS</a:t>
            </a:r>
            <a:r>
              <a:rPr lang="ru-RU" dirty="0"/>
              <a:t>+</a:t>
            </a:r>
          </a:p>
          <a:p>
            <a:r>
              <a:rPr lang="ru-RU" dirty="0"/>
              <a:t>СТАЖИРОВКИ В ЕВРОПУ для педагогов дошкольных учреждений и преподавателей вузов </a:t>
            </a:r>
            <a:r>
              <a:rPr lang="ru-RU" dirty="0" smtClean="0"/>
              <a:t>(16 </a:t>
            </a:r>
            <a:r>
              <a:rPr lang="ru-RU" dirty="0"/>
              <a:t>образовательных </a:t>
            </a:r>
            <a:r>
              <a:rPr lang="ru-RU" dirty="0" smtClean="0"/>
              <a:t>организаций) </a:t>
            </a:r>
            <a:r>
              <a:rPr lang="ru-RU" dirty="0"/>
              <a:t>в апреле по теме </a:t>
            </a:r>
            <a:r>
              <a:rPr lang="ru-RU" b="1" dirty="0">
                <a:solidFill>
                  <a:srgbClr val="0070C0"/>
                </a:solidFill>
              </a:rPr>
              <a:t>«Организация современной образовательной среды в детском саду: опыт Германии»</a:t>
            </a:r>
            <a:r>
              <a:rPr lang="ru-RU" dirty="0"/>
              <a:t> (36 час) и в </a:t>
            </a:r>
            <a:r>
              <a:rPr lang="ru-RU" dirty="0" smtClean="0"/>
              <a:t>декабре по теме </a:t>
            </a:r>
            <a:r>
              <a:rPr lang="ru-RU" b="1" dirty="0">
                <a:solidFill>
                  <a:srgbClr val="C00000"/>
                </a:solidFill>
              </a:rPr>
              <a:t>«Образовательная среда конвергентного типа как метод коммуникативного взаимодействия в образовательной организации» </a:t>
            </a:r>
            <a:r>
              <a:rPr lang="ru-RU" dirty="0"/>
              <a:t>(36 час</a:t>
            </a:r>
            <a:r>
              <a:rPr lang="ru-RU" dirty="0" smtClean="0"/>
              <a:t>). 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99" y="5600170"/>
            <a:ext cx="2276475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    Направление «Здоровый ребенок»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2933700" y="1875868"/>
            <a:ext cx="5244042" cy="145652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ФЭП НЦ </a:t>
            </a:r>
            <a:r>
              <a:rPr lang="ru-RU" dirty="0"/>
              <a:t>РАО </a:t>
            </a:r>
            <a:r>
              <a:rPr lang="ru-RU" dirty="0" smtClean="0"/>
              <a:t>РГППУ является участником  проекта </a:t>
            </a:r>
            <a:r>
              <a:rPr lang="ru-RU" dirty="0"/>
              <a:t> «Богатырская застава</a:t>
            </a:r>
            <a:r>
              <a:rPr lang="ru-RU" dirty="0" smtClean="0"/>
              <a:t>», регулярно проводятся соревнования по </a:t>
            </a:r>
            <a:r>
              <a:rPr lang="ru-RU" dirty="0"/>
              <a:t>  </a:t>
            </a:r>
            <a:r>
              <a:rPr lang="ru-RU" dirty="0" smtClean="0"/>
              <a:t>армрестлингу и другим народным видам спорта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5105400"/>
            <a:ext cx="2400300" cy="1600200"/>
          </a:xfrm>
          <a:prstGeom prst="rect">
            <a:avLst/>
          </a:prstGeom>
        </p:spPr>
      </p:pic>
      <p:pic>
        <p:nvPicPr>
          <p:cNvPr id="1026" name="Picture 2" descr="http://ncrao.rsvpu.ru/sites/default/files/news/img-20190321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6" y="3723289"/>
            <a:ext cx="3549650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crao.rsvpu.ru/sites/default/files/news/img_e68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500652"/>
            <a:ext cx="2600325" cy="316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crao.rsvpu.ru/sites/default/files/news/img-20190322-wa0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665141"/>
            <a:ext cx="4053945" cy="304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8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Направление «Социальная защита детей-инвалидов и детей с ограниченными возможностями здоровья и их интеграция в современное общество»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838200" y="2105024"/>
            <a:ext cx="7272867" cy="3609975"/>
          </a:xfrm>
        </p:spPr>
        <p:txBody>
          <a:bodyPr/>
          <a:lstStyle/>
          <a:p>
            <a:r>
              <a:rPr lang="ru-RU" dirty="0" smtClean="0"/>
              <a:t>Научно-практический семинар на </a:t>
            </a:r>
            <a:r>
              <a:rPr lang="ru-RU" dirty="0"/>
              <a:t>тему </a:t>
            </a:r>
            <a:r>
              <a:rPr lang="ru-RU" b="1" dirty="0">
                <a:solidFill>
                  <a:srgbClr val="C00000"/>
                </a:solidFill>
              </a:rPr>
              <a:t>«ОБРАЗОВАТЕЛЬНЫЕ ОРГАНИЗАЦИИ ГЕРМАНИИ ИНКЛЮЗИВНОГО ТИПА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dirty="0" smtClean="0"/>
              <a:t>провел </a:t>
            </a:r>
            <a:r>
              <a:rPr lang="ru-RU" dirty="0"/>
              <a:t>руководитель образовательной организации «Агентство международного сотрудничества по развитию образования, Германия»  и полномочный представитель Российского Агентства развития информационного общества в странах Западной Европы Томас </a:t>
            </a:r>
            <a:r>
              <a:rPr lang="ru-RU" dirty="0" err="1"/>
              <a:t>Хенчель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5" y="5574241"/>
            <a:ext cx="1968500" cy="13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8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Направление «Социальная защита детей-инвалидов и детей с ограниченными возможностями здоровья и их интеграция в современное общество»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838201" y="2105024"/>
            <a:ext cx="4610100" cy="4000501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отрудники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лаборатории НЦ РАО РГППУ, заведующая кафедрой профессиональной педагогики и психологии РГППУ,  Н.О.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Садовникова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доцент кафедры Н.Г.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Церковникова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приняли участие в работе  Всероссийской научно-практической конференции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профнавигационные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работы в системе инклюзивного профессионального образования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2019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Западно-Сибирском государственном колледже в Тюмени.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5" y="5574241"/>
            <a:ext cx="1968500" cy="1312333"/>
          </a:xfrm>
          <a:prstGeom prst="rect">
            <a:avLst/>
          </a:prstGeom>
        </p:spPr>
      </p:pic>
      <p:pic>
        <p:nvPicPr>
          <p:cNvPr id="2050" name="Picture 2" descr="http://ncrao.rsvpu.ru/sites/default/files/news/1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2457065"/>
            <a:ext cx="3419476" cy="282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88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61950"/>
            <a:ext cx="6800850" cy="16002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Деятельность </a:t>
            </a:r>
            <a:r>
              <a:rPr lang="ru-RU" sz="2400" b="1" dirty="0">
                <a:solidFill>
                  <a:srgbClr val="0070C0"/>
                </a:solidFill>
              </a:rPr>
              <a:t>НЦ РАО РГППУ по </a:t>
            </a:r>
            <a:r>
              <a:rPr lang="ru-RU" sz="2400" b="1" dirty="0" smtClean="0">
                <a:solidFill>
                  <a:srgbClr val="0070C0"/>
                </a:solidFill>
              </a:rPr>
              <a:t>реализации</a:t>
            </a:r>
            <a:r>
              <a:rPr lang="ru-RU" i="1" dirty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государственной </a:t>
            </a:r>
            <a:r>
              <a:rPr lang="ru-RU" b="1" dirty="0">
                <a:solidFill>
                  <a:srgbClr val="0070C0"/>
                </a:solidFill>
              </a:rPr>
              <a:t>научно-технической политики в Российской Федерации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587682"/>
            <a:ext cx="7639049" cy="5270318"/>
          </a:xfrm>
        </p:spPr>
        <p:txBody>
          <a:bodyPr>
            <a:noAutofit/>
          </a:bodyPr>
          <a:lstStyle/>
          <a:p>
            <a:r>
              <a:rPr lang="ru-RU" sz="2000" dirty="0" smtClean="0"/>
              <a:t>Эффективность реализации государственной научно-технической политики  </a:t>
            </a:r>
            <a:r>
              <a:rPr lang="ru-RU" sz="2000" dirty="0"/>
              <a:t>во многом определяется качеством </a:t>
            </a:r>
            <a:r>
              <a:rPr lang="ru-RU" sz="2000" dirty="0" smtClean="0"/>
              <a:t>кадрового </a:t>
            </a:r>
            <a:r>
              <a:rPr lang="ru-RU" sz="2000" dirty="0"/>
              <a:t>потенциала, обеспечить которое призвана система </a:t>
            </a:r>
            <a:r>
              <a:rPr lang="ru-RU" sz="2000" dirty="0" smtClean="0"/>
              <a:t> профессионального и профессионально-педагогического </a:t>
            </a:r>
            <a:r>
              <a:rPr lang="ru-RU" sz="2000" dirty="0"/>
              <a:t>образования России. </a:t>
            </a:r>
            <a:endParaRPr lang="ru-RU" sz="2000" dirty="0" smtClean="0"/>
          </a:p>
          <a:p>
            <a:r>
              <a:rPr lang="ru-RU" sz="1600" dirty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Научные исследования в области профессионального и профессионально-педагогического образование являются основным направлением в деятельности НЦ РАО РГППУ. 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В соответствии с планом научно-исследовательской, проектной и научно-организационной деятельности НЦ РАО РГППУ в 2019 году   проведены исследования по 42 темам, осуществляется реализация 12 научно-практических проектов, 4-х онлайн проектов, 7 научно-практических конференций.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4" y="5838825"/>
            <a:ext cx="240982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4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Направление «Современная инфраструктура детства»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838201" y="1981200"/>
            <a:ext cx="4324349" cy="403859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Научно-образовательный семинар</a:t>
            </a:r>
            <a:r>
              <a:rPr lang="ru-RU" dirty="0"/>
              <a:t>: </a:t>
            </a:r>
            <a:r>
              <a:rPr lang="ru-RU" b="1" dirty="0"/>
              <a:t>«Организация современной образовательной среды: опыт Германии</a:t>
            </a:r>
            <a:r>
              <a:rPr lang="ru-RU" b="1" dirty="0" smtClean="0"/>
              <a:t>»(30 сентября, 2019 г.)</a:t>
            </a:r>
            <a:r>
              <a:rPr lang="ru-RU" dirty="0" smtClean="0"/>
              <a:t> провел</a:t>
            </a:r>
            <a:r>
              <a:rPr lang="ru-RU" dirty="0"/>
              <a:t> </a:t>
            </a:r>
            <a:r>
              <a:rPr lang="ru-RU" b="1" dirty="0"/>
              <a:t>Томас </a:t>
            </a:r>
            <a:r>
              <a:rPr lang="ru-RU" b="1" dirty="0" err="1"/>
              <a:t>Хенчель</a:t>
            </a:r>
            <a:r>
              <a:rPr lang="ru-RU" dirty="0"/>
              <a:t>, руководитель образовательной ассоциации </a:t>
            </a:r>
            <a:r>
              <a:rPr lang="ru-RU" dirty="0" err="1"/>
              <a:t>Agentur</a:t>
            </a:r>
            <a:r>
              <a:rPr lang="ru-RU" dirty="0"/>
              <a:t> </a:t>
            </a:r>
            <a:r>
              <a:rPr lang="ru-RU" dirty="0" err="1"/>
              <a:t>für</a:t>
            </a:r>
            <a:r>
              <a:rPr lang="ru-RU" dirty="0"/>
              <a:t> </a:t>
            </a:r>
            <a:r>
              <a:rPr lang="ru-RU" dirty="0" err="1"/>
              <a:t>internationale</a:t>
            </a:r>
            <a:r>
              <a:rPr lang="ru-RU" dirty="0"/>
              <a:t> </a:t>
            </a:r>
            <a:r>
              <a:rPr lang="ru-RU" dirty="0" err="1"/>
              <a:t>Bildungszusammenarbeit</a:t>
            </a:r>
            <a:r>
              <a:rPr lang="ru-RU" dirty="0"/>
              <a:t> </a:t>
            </a:r>
            <a:r>
              <a:rPr lang="ru-RU" dirty="0" err="1"/>
              <a:t>e.V</a:t>
            </a:r>
            <a:r>
              <a:rPr lang="ru-RU" dirty="0"/>
              <a:t>. («Агентство международного сотрудничества по развитию образования» (Германия), полномочный представитель Российского агентства развития информационного общества в странах Западной Европы (РАРИО).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5105400"/>
            <a:ext cx="2400300" cy="1600200"/>
          </a:xfrm>
          <a:prstGeom prst="rect">
            <a:avLst/>
          </a:prstGeom>
        </p:spPr>
      </p:pic>
      <p:pic>
        <p:nvPicPr>
          <p:cNvPr id="4098" name="Picture 2" descr="http://ncrao.rsvpu.ru/sites/default/files/styles/news_200x200/public/news/img_20190930_115344.jpg?itok=YjeKRUQ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331" y="2768600"/>
            <a:ext cx="2042669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ncrao.rsvpu.ru/sites/default/files/news/img_20190930_162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95" y="1568451"/>
            <a:ext cx="2056698" cy="339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4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27276" y="269119"/>
            <a:ext cx="5698066" cy="113188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Направление «Современная инфраструктура детства»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92656" y="1690689"/>
            <a:ext cx="4324349" cy="4367211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/>
              <a:t>основе принципов организации современной образовательной среды п</a:t>
            </a:r>
            <a:r>
              <a:rPr lang="ru-RU" dirty="0" smtClean="0"/>
              <a:t>ри</a:t>
            </a:r>
            <a:r>
              <a:rPr lang="ru-RU" dirty="0"/>
              <a:t>  поддержке НЦ РАО РГППУ,  педагогическим коллективом МАОУ гимназии № 37 </a:t>
            </a:r>
            <a:r>
              <a:rPr lang="ru-RU" dirty="0" smtClean="0"/>
              <a:t> (с углубленным изучением немецкого языка)</a:t>
            </a:r>
            <a:r>
              <a:rPr lang="ru-RU" dirty="0"/>
              <a:t>  г</a:t>
            </a:r>
            <a:r>
              <a:rPr lang="ru-RU" dirty="0" smtClean="0"/>
              <a:t>. Екатеринбурга</a:t>
            </a:r>
            <a:r>
              <a:rPr lang="ru-RU" dirty="0"/>
              <a:t>  </a:t>
            </a:r>
            <a:r>
              <a:rPr lang="ru-RU" dirty="0" smtClean="0"/>
              <a:t>был  реализован проект </a:t>
            </a:r>
            <a:r>
              <a:rPr lang="ru-RU" dirty="0"/>
              <a:t>организации образовательной среды школы «</a:t>
            </a:r>
            <a:r>
              <a:rPr lang="ru-RU" b="1" i="1" dirty="0"/>
              <a:t>Европейская пешеходная зона. Старый город – </a:t>
            </a:r>
            <a:r>
              <a:rPr lang="ru-RU" b="1" i="1" dirty="0" err="1"/>
              <a:t>Altstadt</a:t>
            </a:r>
            <a:r>
              <a:rPr lang="ru-RU" b="1" i="1" dirty="0"/>
              <a:t>».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5105400"/>
            <a:ext cx="2400300" cy="1600200"/>
          </a:xfrm>
          <a:prstGeom prst="rect">
            <a:avLst/>
          </a:prstGeom>
        </p:spPr>
      </p:pic>
      <p:pic>
        <p:nvPicPr>
          <p:cNvPr id="5122" name="Picture 2" descr="http://ncrao.rsvpu.ru/sites/default/files/styles/news_200x200/public/news/20190920_100606.jpg?itok=mmx-pQ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1447323"/>
            <a:ext cx="3190875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ncrao.rsvpu.ru/sites/default/files/styles/image153x116/public/news/20190920_100654.jpg?itok=RASj4k9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2902029"/>
            <a:ext cx="3517900" cy="21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ncrao.rsvpu.ru/sites/default/files/styles/image153x116/public/news/20190920_100824.jpg?itok=pIZY7DV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4887281"/>
            <a:ext cx="3830637" cy="197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2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27276" y="269119"/>
            <a:ext cx="5698066" cy="113188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Направление «Современная инфраструктура детства»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92656" y="1690689"/>
            <a:ext cx="4324349" cy="4367211"/>
          </a:xfrm>
        </p:spPr>
        <p:txBody>
          <a:bodyPr>
            <a:normAutofit/>
          </a:bodyPr>
          <a:lstStyle/>
          <a:p>
            <a:r>
              <a:rPr lang="ru-RU" dirty="0" smtClean="0"/>
              <a:t>Научно-образовательная сессия «Инновационная </a:t>
            </a:r>
            <a:r>
              <a:rPr lang="ru-RU" dirty="0"/>
              <a:t>среда развития художественно одаренных детей: детский сад-школа-вуз»(15 февраля 2019 г)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5105400"/>
            <a:ext cx="2400300" cy="1600200"/>
          </a:xfrm>
          <a:prstGeom prst="rect">
            <a:avLst/>
          </a:prstGeom>
        </p:spPr>
      </p:pic>
      <p:pic>
        <p:nvPicPr>
          <p:cNvPr id="8194" name="Picture 2" descr="http://ncrao.rsvpu.ru/sites/default/files/styles/news_200x200/public/news/img_20190125_144332_hht.jpg?itok=ejmzXh1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309" y="1581983"/>
            <a:ext cx="319087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ncrao.rsvpu.ru/sites/default/files/styles/image153x116/public/news/img_20190125_151505_hht.jpg?itok=0E2cdU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874294"/>
            <a:ext cx="4438649" cy="269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ncrao.rsvpu.ru/sites/default/files/styles/image153x116/public/news/img_20190125_154926_hht.jpg?itok=-sCF62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309" y="3696534"/>
            <a:ext cx="3190875" cy="178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28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6450" y="609600"/>
            <a:ext cx="5324475" cy="1695450"/>
          </a:xfrm>
        </p:spPr>
        <p:txBody>
          <a:bodyPr>
            <a:noAutofit/>
          </a:bodyPr>
          <a:lstStyle/>
          <a:p>
            <a:r>
              <a:rPr lang="ru-RU" sz="2100" b="1" dirty="0">
                <a:solidFill>
                  <a:srgbClr val="0070C0"/>
                </a:solidFill>
              </a:rPr>
              <a:t>Результативность проекта </a:t>
            </a:r>
            <a:r>
              <a:rPr lang="ru-RU" sz="2000" b="1" dirty="0">
                <a:solidFill>
                  <a:srgbClr val="0070C0"/>
                </a:solidFill>
              </a:rPr>
              <a:t>«Инновационные модели образовательных систем в условиях непрерывного образования»</a:t>
            </a:r>
            <a:r>
              <a:rPr lang="ru-RU" sz="2100" b="1" dirty="0" smtClean="0">
                <a:solidFill>
                  <a:srgbClr val="0070C0"/>
                </a:solidFill>
              </a:rPr>
              <a:t>)</a:t>
            </a:r>
            <a:endParaRPr lang="ru-RU" sz="21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001" y="2934245"/>
            <a:ext cx="5524327" cy="29105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Научный руководитель </a:t>
            </a:r>
            <a:r>
              <a:rPr lang="ru-RU" dirty="0" err="1">
                <a:solidFill>
                  <a:srgbClr val="7030A0"/>
                </a:solidFill>
              </a:rPr>
              <a:t>член-кор</a:t>
            </a:r>
            <a:r>
              <a:rPr lang="ru-RU" dirty="0">
                <a:solidFill>
                  <a:srgbClr val="7030A0"/>
                </a:solidFill>
              </a:rPr>
              <a:t>. РАО, д-р </a:t>
            </a:r>
            <a:r>
              <a:rPr lang="ru-RU" dirty="0" err="1">
                <a:solidFill>
                  <a:srgbClr val="7030A0"/>
                </a:solidFill>
              </a:rPr>
              <a:t>пед</a:t>
            </a:r>
            <a:r>
              <a:rPr lang="ru-RU" dirty="0">
                <a:solidFill>
                  <a:srgbClr val="7030A0"/>
                </a:solidFill>
              </a:rPr>
              <a:t>. наук, профессор В.В. Сериков,  Москва,  в составе проектной группы ученые: д-р </a:t>
            </a:r>
            <a:r>
              <a:rPr lang="ru-RU" dirty="0" err="1">
                <a:solidFill>
                  <a:srgbClr val="7030A0"/>
                </a:solidFill>
              </a:rPr>
              <a:t>пед</a:t>
            </a:r>
            <a:r>
              <a:rPr lang="ru-RU" dirty="0">
                <a:solidFill>
                  <a:srgbClr val="7030A0"/>
                </a:solidFill>
              </a:rPr>
              <a:t>. наук, профессор Е.М. </a:t>
            </a:r>
            <a:r>
              <a:rPr lang="ru-RU" dirty="0" err="1">
                <a:solidFill>
                  <a:srgbClr val="7030A0"/>
                </a:solidFill>
              </a:rPr>
              <a:t>Дорожкин</a:t>
            </a:r>
            <a:r>
              <a:rPr lang="ru-RU" dirty="0">
                <a:solidFill>
                  <a:srgbClr val="7030A0"/>
                </a:solidFill>
              </a:rPr>
              <a:t>, д-р </a:t>
            </a:r>
            <a:r>
              <a:rPr lang="ru-RU" dirty="0" err="1">
                <a:solidFill>
                  <a:srgbClr val="7030A0"/>
                </a:solidFill>
              </a:rPr>
              <a:t>пед</a:t>
            </a:r>
            <a:r>
              <a:rPr lang="ru-RU" dirty="0">
                <a:solidFill>
                  <a:srgbClr val="7030A0"/>
                </a:solidFill>
              </a:rPr>
              <a:t>. наук, профессор В.А.Федоров, канд. </a:t>
            </a:r>
            <a:r>
              <a:rPr lang="ru-RU" dirty="0" err="1">
                <a:solidFill>
                  <a:srgbClr val="7030A0"/>
                </a:solidFill>
              </a:rPr>
              <a:t>техн</a:t>
            </a:r>
            <a:r>
              <a:rPr lang="ru-RU" dirty="0">
                <a:solidFill>
                  <a:srgbClr val="7030A0"/>
                </a:solidFill>
              </a:rPr>
              <a:t>. наук, доцент Н.Н.Давыдова, Екатеринбург</a:t>
            </a:r>
          </a:p>
        </p:txBody>
      </p:sp>
      <p:pic>
        <p:nvPicPr>
          <p:cNvPr id="4" name="Picture 2" descr="ÐÐ°ÑÑÐ¸Ð½ÐºÐ¸ Ð¿Ð¾ Ð·Ð°Ð¿ÑÐ¾ÑÑ Ð.Ð. Ð¡ÐµÑÐ¸ÐºÐ¾Ð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35804" y="1035231"/>
            <a:ext cx="1071563" cy="1428750"/>
          </a:xfrm>
          <a:prstGeom prst="rect">
            <a:avLst/>
          </a:prstGeom>
          <a:noFill/>
        </p:spPr>
      </p:pic>
      <p:pic>
        <p:nvPicPr>
          <p:cNvPr id="5" name="Picture 4" descr="ÐÐ°ÑÑÐ¸Ð½ÐºÐ¸ Ð¿Ð¾ Ð·Ð°Ð¿ÑÐ¾ÑÑ ÐÐ¾ÑÐ¾Ð¶ÐºÐ¸Ð½ Ð.Ð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4405" y="2539580"/>
            <a:ext cx="1692962" cy="1237978"/>
          </a:xfrm>
          <a:prstGeom prst="rect">
            <a:avLst/>
          </a:prstGeom>
          <a:noFill/>
        </p:spPr>
      </p:pic>
      <p:pic>
        <p:nvPicPr>
          <p:cNvPr id="6" name="Picture 6" descr="ÐÐ°ÑÑÐ¸Ð½ÐºÐ¸ Ð¿Ð¾ Ð·Ð°Ð¿ÑÐ¾ÑÑ Ð¤ÐµÐ´Ð¾ÑÐ¾Ð² Ð.Ð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2558" y="4129496"/>
            <a:ext cx="1089923" cy="1258776"/>
          </a:xfrm>
          <a:prstGeom prst="rect">
            <a:avLst/>
          </a:prstGeom>
          <a:noFill/>
        </p:spPr>
      </p:pic>
      <p:pic>
        <p:nvPicPr>
          <p:cNvPr id="7" name="Picture 7" descr="C:\Users\Людмила\Documents\Людмила\РАО 2016\Сайт НЦ РАО РГППУ\IMG_6790 copy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875573" y="3579982"/>
            <a:ext cx="1660231" cy="2049305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38" y="5257800"/>
            <a:ext cx="24003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7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062990"/>
            <a:ext cx="6830060" cy="813163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Результативность проекта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7225" y="1738993"/>
            <a:ext cx="7484201" cy="459513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разработан и реализуется  ряд модульных образовательных программ повышения квалификации, ориентированных на повышение профессионализма  администраций и педагогических работников образовательных организаций  в условиях сетевого взаимодействия;</a:t>
            </a:r>
          </a:p>
          <a:p>
            <a:pPr lvl="0"/>
            <a:r>
              <a:rPr lang="ru-RU" b="1" dirty="0" smtClean="0">
                <a:solidFill>
                  <a:srgbClr val="7030A0"/>
                </a:solidFill>
              </a:rPr>
              <a:t>ведется  научная деятельность по обоснованию  развития  сетевого взаимодействия в форме образовательного кластера;</a:t>
            </a:r>
          </a:p>
          <a:p>
            <a:pPr lvl="0"/>
            <a:r>
              <a:rPr lang="ru-RU" b="1" dirty="0" smtClean="0">
                <a:solidFill>
                  <a:srgbClr val="7030A0"/>
                </a:solidFill>
              </a:rPr>
              <a:t> с 2017 года  деятельность  научно-образовательной сети осуществляется  в статусе </a:t>
            </a:r>
            <a:r>
              <a:rPr lang="ru-RU" b="1" dirty="0" smtClean="0">
                <a:solidFill>
                  <a:srgbClr val="C00000"/>
                </a:solidFill>
              </a:rPr>
              <a:t>экспериментальной площадки Института стратегического развития образования  РАО</a:t>
            </a:r>
            <a:r>
              <a:rPr lang="ru-RU" b="1" dirty="0" smtClean="0">
                <a:solidFill>
                  <a:srgbClr val="7030A0"/>
                </a:solidFill>
              </a:rPr>
              <a:t> по теме «Инновационные модели образовательных систем в условиях преемственности непрерывного образования» (Свидетельство  № 2017/10 от 18 апреля 2017 г.); </a:t>
            </a:r>
          </a:p>
          <a:p>
            <a:pPr lvl="0"/>
            <a:r>
              <a:rPr lang="ru-RU" b="1" dirty="0" smtClean="0">
                <a:solidFill>
                  <a:srgbClr val="7030A0"/>
                </a:solidFill>
              </a:rPr>
              <a:t>с 2018 года  поставлена и решается задача поиска механизмов  сетевого взаимодействия  образовательных  организаций  и,  заинтересованных в развитии системы образования,  промышленных предприятий, позволяющих объединять их ресурсную составляющую при проведении исследований и внедрении   их результатов. Проект получил поддержку НПК « </a:t>
            </a:r>
            <a:r>
              <a:rPr lang="ru-RU" b="1" dirty="0" err="1" smtClean="0">
                <a:solidFill>
                  <a:srgbClr val="7030A0"/>
                </a:solidFill>
              </a:rPr>
              <a:t>Уралвагонзавод</a:t>
            </a:r>
            <a:r>
              <a:rPr lang="ru-RU" b="1" dirty="0" smtClean="0">
                <a:solidFill>
                  <a:srgbClr val="7030A0"/>
                </a:solidFill>
              </a:rPr>
              <a:t>» и   ПАО « Машиностроительный завод им. М.И.Калинина»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24" y="5850466"/>
            <a:ext cx="1939925" cy="129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Результативность проекта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6544" y="1778182"/>
            <a:ext cx="6291218" cy="392865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7030A0"/>
                </a:solidFill>
              </a:rPr>
              <a:t>Проект был поддержан грантами  РГНФ №11-06-00771а и  РГНФ №  14-16-66032. </a:t>
            </a:r>
          </a:p>
          <a:p>
            <a:pPr algn="just"/>
            <a:r>
              <a:rPr lang="ru-RU" sz="1800" b="1" dirty="0">
                <a:solidFill>
                  <a:srgbClr val="C00000"/>
                </a:solidFill>
              </a:rPr>
              <a:t>Получены  свидетельства  Федеральной службы по интеллектуальной собственности «Роспатент» № 2013621562   и № 2016620038 о государственной регистрации баз данных. </a:t>
            </a:r>
          </a:p>
          <a:p>
            <a:r>
              <a:rPr lang="ru-RU" sz="1500" b="1" dirty="0">
                <a:solidFill>
                  <a:srgbClr val="0070C0"/>
                </a:solidFill>
              </a:rPr>
              <a:t>Материалы исследований  опубликованы в  4 коллективных монографиях,  7 научных работах  в изданиях  из международных баз   </a:t>
            </a:r>
            <a:r>
              <a:rPr lang="ru-RU" sz="1500" b="1" dirty="0" err="1">
                <a:solidFill>
                  <a:srgbClr val="0070C0"/>
                </a:solidFill>
              </a:rPr>
              <a:t>Scopus</a:t>
            </a:r>
            <a:r>
              <a:rPr lang="ru-RU" sz="1500" b="1" dirty="0">
                <a:solidFill>
                  <a:srgbClr val="0070C0"/>
                </a:solidFill>
              </a:rPr>
              <a:t>  и  WOS. Более 70 научных  работ участников проекта опубликовано в   изданиях из списка ВАК  и РИНЦ.  Изданная  2016 году, монография   «Научно-образовательные сети: теория и практика» (Давыдова  Н.Н., </a:t>
            </a:r>
            <a:r>
              <a:rPr lang="ru-RU" sz="1500" b="1" dirty="0" err="1">
                <a:solidFill>
                  <a:srgbClr val="0070C0"/>
                </a:solidFill>
              </a:rPr>
              <a:t>Дорожкин</a:t>
            </a:r>
            <a:r>
              <a:rPr lang="ru-RU" sz="1500" b="1" dirty="0">
                <a:solidFill>
                  <a:srgbClr val="0070C0"/>
                </a:solidFill>
              </a:rPr>
              <a:t> Е.М., Федоров В.А., Екатеринбург, РГППУ, 2016, 481 с.) обобщила опыт работы  по теме проекта и  пользуется повышенным спросом.</a:t>
            </a:r>
          </a:p>
        </p:txBody>
      </p:sp>
      <p:pic>
        <p:nvPicPr>
          <p:cNvPr id="4" name="Picture 3" descr="D:\Для сайта РАО\Давыдова\SDC154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9157" y="3422825"/>
            <a:ext cx="2446632" cy="1834975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F8F0DA-6E17-1149-8AA7-0783E7FD7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502" y="1667471"/>
            <a:ext cx="1713943" cy="16204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73" y="5257800"/>
            <a:ext cx="24003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Результативность проекта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1" y="1587682"/>
            <a:ext cx="5981700" cy="527031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Участники сетевого взаимодействия многократно входили во  всероссийские рейтинги лучших образовательных организаций страны,  становились  победителями и лауреатами: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</a:rPr>
              <a:t>Всероссийского  конкурса «100 лучших школ России»;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 Всероссийского конкурса национальной премии «Золотой фонд российского образования», «Элита российского образования», «Панорама учебного сотрудничества»;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 конкурсов на лучшую организацию работы по внедрению ИКТ в образовательный процесс «ВЕБ - лидер»;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 Общероссийской акции «Виват, наука»;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  </a:t>
            </a:r>
            <a:r>
              <a:rPr lang="ru-RU" sz="1600" b="1" dirty="0" smtClean="0">
                <a:solidFill>
                  <a:srgbClr val="0070C0"/>
                </a:solidFill>
              </a:rPr>
              <a:t>Всероссийского конкурса «Новаторство в образовании»</a:t>
            </a:r>
            <a:r>
              <a:rPr lang="ru-RU" sz="1600" b="1" dirty="0" smtClean="0">
                <a:solidFill>
                  <a:srgbClr val="7030A0"/>
                </a:solidFill>
              </a:rPr>
              <a:t>;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 </a:t>
            </a:r>
            <a:endParaRPr lang="ru-RU" sz="1600" dirty="0"/>
          </a:p>
        </p:txBody>
      </p:sp>
      <p:pic>
        <p:nvPicPr>
          <p:cNvPr id="4" name="Picture 2" descr="D:\Для сайта РАО\Давыдова\1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4430" y="1690689"/>
            <a:ext cx="2779570" cy="1709057"/>
          </a:xfrm>
          <a:prstGeom prst="rect">
            <a:avLst/>
          </a:prstGeom>
          <a:noFill/>
        </p:spPr>
      </p:pic>
      <p:pic>
        <p:nvPicPr>
          <p:cNvPr id="6" name="Picture 2" descr="http://geek-nose.com/wp-content/uploads/2017/04/1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05" y="3454671"/>
            <a:ext cx="2502820" cy="166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18" y="5190399"/>
            <a:ext cx="24003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3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Результативность проекта(продолжение)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1" y="1587682"/>
            <a:ext cx="5981700" cy="527031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Участники сетевого взаимодействия многократно входили во  всероссийские рейтинги лучших образовательных организаций страны,  становились  победителями и лауреатами: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7030A0"/>
                </a:solidFill>
              </a:rPr>
              <a:t>Всероссийского конкурса  образовательных программ и проектов по духовно-нравственному воспитанию детей и молодежи  «Гражданин и патриот России»;</a:t>
            </a:r>
          </a:p>
          <a:p>
            <a:r>
              <a:rPr lang="ru-RU" sz="1600" b="1" dirty="0">
                <a:solidFill>
                  <a:srgbClr val="7030A0"/>
                </a:solidFill>
              </a:rPr>
              <a:t> </a:t>
            </a:r>
            <a:r>
              <a:rPr lang="ru-RU" sz="1600" b="1" dirty="0">
                <a:solidFill>
                  <a:srgbClr val="0070C0"/>
                </a:solidFill>
              </a:rPr>
              <a:t>Всероссийского конкурса "Мои инновации в образовании</a:t>
            </a:r>
            <a:r>
              <a:rPr lang="ru-RU" sz="1600" b="1" dirty="0">
                <a:solidFill>
                  <a:srgbClr val="7030A0"/>
                </a:solidFill>
              </a:rPr>
              <a:t>«; </a:t>
            </a:r>
            <a:endParaRPr lang="ru-RU" sz="1600" b="1" dirty="0" smtClean="0">
              <a:solidFill>
                <a:srgbClr val="7030A0"/>
              </a:solidFill>
            </a:endParaRPr>
          </a:p>
          <a:p>
            <a:r>
              <a:rPr lang="ru-RU" sz="1600" b="1" dirty="0" smtClean="0">
                <a:solidFill>
                  <a:srgbClr val="7030A0"/>
                </a:solidFill>
              </a:rPr>
              <a:t>Всероссийского </a:t>
            </a:r>
            <a:r>
              <a:rPr lang="ru-RU" sz="1600" b="1" dirty="0">
                <a:solidFill>
                  <a:srgbClr val="7030A0"/>
                </a:solidFill>
              </a:rPr>
              <a:t>конкурса управленцев </a:t>
            </a:r>
            <a:r>
              <a:rPr lang="ru-RU" sz="1600" b="1" dirty="0">
                <a:solidFill>
                  <a:srgbClr val="C00000"/>
                </a:solidFill>
              </a:rPr>
              <a:t>«Лидеры России-2018»;</a:t>
            </a:r>
          </a:p>
          <a:p>
            <a:r>
              <a:rPr lang="ru-RU" sz="1600" b="1" dirty="0">
                <a:solidFill>
                  <a:srgbClr val="7030A0"/>
                </a:solidFill>
              </a:rPr>
              <a:t>Всероссийского конкурса  </a:t>
            </a:r>
            <a:r>
              <a:rPr lang="ru-RU" sz="1600" b="1" dirty="0">
                <a:solidFill>
                  <a:srgbClr val="C00000"/>
                </a:solidFill>
              </a:rPr>
              <a:t>«Профессиональный дебют-2018»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7030A0"/>
                </a:solidFill>
              </a:rPr>
              <a:t>и многих  других профессиональных конкурсов, направленных на поддержку и развитие инновационных процессов в образовании</a:t>
            </a:r>
            <a:r>
              <a:rPr lang="ru-RU" sz="1600" dirty="0"/>
              <a:t>.      </a:t>
            </a:r>
          </a:p>
        </p:txBody>
      </p:sp>
      <p:pic>
        <p:nvPicPr>
          <p:cNvPr id="7" name="Picture 2" descr="D:\Для сайта РАО\Давыдова\Безымянный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6524" y="3567155"/>
            <a:ext cx="2581276" cy="1623969"/>
          </a:xfrm>
          <a:prstGeom prst="rect">
            <a:avLst/>
          </a:prstGeom>
          <a:noFill/>
        </p:spPr>
      </p:pic>
      <p:pic>
        <p:nvPicPr>
          <p:cNvPr id="8" name="Picture 3" descr="D:\Для сайта РАО\Давыдова\Безымянный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6524" y="1690688"/>
            <a:ext cx="2581276" cy="1833561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36" y="5742031"/>
            <a:ext cx="1964530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3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5C468-3916-D245-9B92-36315DFC9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F8F0DA-6E17-1149-8AA7-0783E7FD7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941" y="1170759"/>
            <a:ext cx="1713943" cy="1620442"/>
          </a:xfrm>
          <a:prstGeom prst="rect">
            <a:avLst/>
          </a:prstGeom>
        </p:spPr>
      </p:pic>
      <p:pic>
        <p:nvPicPr>
          <p:cNvPr id="1026" name="Picture 2" descr="D:\Для сайта РАО\Давыдова\Новая папка\IMG_594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8001" y="1180170"/>
            <a:ext cx="2854302" cy="1902868"/>
          </a:xfrm>
          <a:prstGeom prst="rect">
            <a:avLst/>
          </a:prstGeom>
          <a:noFill/>
        </p:spPr>
      </p:pic>
      <p:pic>
        <p:nvPicPr>
          <p:cNvPr id="1028" name="Picture 4" descr="D:\Для сайта РАО\Давыдова\Новая папка (4)\IMG-20181003-WA00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962" y="3260413"/>
            <a:ext cx="3800381" cy="2388514"/>
          </a:xfrm>
          <a:prstGeom prst="rect">
            <a:avLst/>
          </a:prstGeom>
          <a:noFill/>
        </p:spPr>
      </p:pic>
      <p:pic>
        <p:nvPicPr>
          <p:cNvPr id="1029" name="Picture 5" descr="D:\Для сайта РАО\Давыдова\Новая папка (4)\IMG-20181004-WA01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4512" y="1180170"/>
            <a:ext cx="2999681" cy="2249760"/>
          </a:xfrm>
          <a:prstGeom prst="rect">
            <a:avLst/>
          </a:prstGeom>
          <a:noFill/>
        </p:spPr>
      </p:pic>
      <p:pic>
        <p:nvPicPr>
          <p:cNvPr id="1027" name="Picture 3" descr="D:\Для сайта РАО\Давыдова\Новая папка (3)\Фотографии\¦а¦¬TБTГ¦-¦-¦¦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0725" y="2932712"/>
            <a:ext cx="3232685" cy="2610839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5543551"/>
            <a:ext cx="2211784" cy="1314450"/>
          </a:xfrm>
          <a:prstGeom prst="rect">
            <a:avLst/>
          </a:prstGeom>
        </p:spPr>
      </p:pic>
      <p:pic>
        <p:nvPicPr>
          <p:cNvPr id="3" name="Picture 2" descr="http://ncrao.rsvpu.ru/sites/default/files/styles/news_200x200/public/educations_events/1.jpg?itok=pKE56bA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84" y="5178207"/>
            <a:ext cx="2591850" cy="16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3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7067" y="778383"/>
            <a:ext cx="6447501" cy="29105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500" b="1" dirty="0">
                <a:solidFill>
                  <a:srgbClr val="0070C0"/>
                </a:solidFill>
              </a:rPr>
              <a:t>Спасибо за внимание!</a:t>
            </a:r>
          </a:p>
        </p:txBody>
      </p:sp>
      <p:pic>
        <p:nvPicPr>
          <p:cNvPr id="75780" name="Picture 4" descr="ÐÐ°ÑÑÐ¸Ð½ÐºÐ¸ Ð¿Ð¾ Ð·Ð°Ð¿ÑÐ¾ÑÑ Ð ÐÐÐÐ£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4589" y="2276475"/>
            <a:ext cx="5629004" cy="3103683"/>
          </a:xfrm>
          <a:prstGeom prst="rect">
            <a:avLst/>
          </a:prstGeom>
          <a:noFill/>
        </p:spPr>
      </p:pic>
      <p:pic>
        <p:nvPicPr>
          <p:cNvPr id="5" name="Picture 16" descr="http://rusacademedu.ru/wp-content/uploads/2017/12/rgppu_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019" y="5103425"/>
            <a:ext cx="2348613" cy="17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0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2150" y="857479"/>
            <a:ext cx="6524625" cy="83321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Тема исследования "Развитие </a:t>
            </a:r>
            <a:r>
              <a:rPr lang="ru-RU" sz="2000" b="1" dirty="0">
                <a:solidFill>
                  <a:srgbClr val="0070C0"/>
                </a:solidFill>
              </a:rPr>
              <a:t>профессионально-педагогического образования в современных социально-экономических и социально-педагогических </a:t>
            </a:r>
            <a:r>
              <a:rPr lang="ru-RU" sz="2000" b="1" dirty="0" smtClean="0">
                <a:solidFill>
                  <a:srgbClr val="0070C0"/>
                </a:solidFill>
              </a:rPr>
              <a:t>условиях» </a:t>
            </a:r>
            <a:r>
              <a:rPr lang="ru-RU" sz="2000" b="1" dirty="0">
                <a:solidFill>
                  <a:srgbClr val="0070C0"/>
                </a:solidFill>
              </a:rPr>
              <a:t>(рук.  проф. </a:t>
            </a:r>
            <a:r>
              <a:rPr lang="ru-RU" sz="2000" b="1" dirty="0" err="1">
                <a:solidFill>
                  <a:srgbClr val="0070C0"/>
                </a:solidFill>
              </a:rPr>
              <a:t>д.п.н</a:t>
            </a:r>
            <a:r>
              <a:rPr lang="ru-RU" sz="2000" b="1" dirty="0">
                <a:solidFill>
                  <a:srgbClr val="0070C0"/>
                </a:solidFill>
              </a:rPr>
              <a:t>. </a:t>
            </a:r>
            <a:r>
              <a:rPr lang="ru-RU" sz="2000" b="1" dirty="0" err="1">
                <a:solidFill>
                  <a:srgbClr val="0070C0"/>
                </a:solidFill>
              </a:rPr>
              <a:t>Е.М.Дорожкин</a:t>
            </a:r>
            <a:r>
              <a:rPr lang="ru-RU" sz="2200" b="1" dirty="0">
                <a:solidFill>
                  <a:srgbClr val="0070C0"/>
                </a:solidFill>
              </a:rPr>
              <a:t>)</a:t>
            </a:r>
            <a:br>
              <a:rPr lang="ru-RU" sz="2200" b="1" dirty="0">
                <a:solidFill>
                  <a:srgbClr val="0070C0"/>
                </a:solidFill>
              </a:rPr>
            </a:b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1" y="1870166"/>
            <a:ext cx="5981700" cy="4987834"/>
          </a:xfrm>
        </p:spPr>
        <p:txBody>
          <a:bodyPr>
            <a:noAutofit/>
          </a:bodyPr>
          <a:lstStyle/>
          <a:p>
            <a:r>
              <a:rPr lang="ru-RU" dirty="0"/>
              <a:t>20 февраля 2019 года  состоялось заседание бюро отделения профессионального образования Российской академии образования, на котором с докладом на тему «</a:t>
            </a:r>
            <a:r>
              <a:rPr lang="ru-RU" b="1" dirty="0"/>
              <a:t>Ориентиры развития непрерывного профессионально-педагогического  образования в России»</a:t>
            </a:r>
            <a:r>
              <a:rPr lang="ru-RU" dirty="0"/>
              <a:t> выступил Евгений Михайлович Дорожкин,  доктор педагогических наук, профессор, директор НЦ РАО РГППУ, ректор РГППУ.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8" y="5446755"/>
            <a:ext cx="2181226" cy="1454151"/>
          </a:xfrm>
          <a:prstGeom prst="rect">
            <a:avLst/>
          </a:prstGeom>
        </p:spPr>
      </p:pic>
      <p:pic>
        <p:nvPicPr>
          <p:cNvPr id="10242" name="Picture 2" descr="http://ncrao.rsvpu.ru/sites/default/files/styles/news_200x200/public/news/img_20190220_120352.jpg?itok=WbQ90k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6" y="1870166"/>
            <a:ext cx="23526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ncrao.rsvpu.ru/sites/default/files/styles/image153x116/public/news/image00002.jpg?itok=pvVzyh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6" y="4402318"/>
            <a:ext cx="2476499" cy="148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88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2150" y="857479"/>
            <a:ext cx="6524625" cy="83321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70C0"/>
                </a:solidFill>
              </a:rPr>
              <a:t>Тема исследования "</a:t>
            </a:r>
            <a:r>
              <a:rPr lang="ru-RU" sz="2200" b="1" dirty="0">
                <a:solidFill>
                  <a:srgbClr val="0070C0"/>
                </a:solidFill>
              </a:rPr>
              <a:t>Моделирование инновационной образовательной платформы социально-профессионального развития личности обучающихся в цифровом обществе</a:t>
            </a:r>
            <a:r>
              <a:rPr lang="ru-RU" sz="2200" b="1" dirty="0" smtClean="0">
                <a:solidFill>
                  <a:srgbClr val="0070C0"/>
                </a:solidFill>
              </a:rPr>
              <a:t>» </a:t>
            </a:r>
            <a:r>
              <a:rPr lang="ru-RU" sz="2200" b="1" dirty="0">
                <a:solidFill>
                  <a:srgbClr val="0070C0"/>
                </a:solidFill>
              </a:rPr>
              <a:t>(</a:t>
            </a:r>
            <a:r>
              <a:rPr lang="ru-RU" sz="2200" b="1" dirty="0" err="1">
                <a:solidFill>
                  <a:srgbClr val="0070C0"/>
                </a:solidFill>
              </a:rPr>
              <a:t>руков</a:t>
            </a:r>
            <a:r>
              <a:rPr lang="ru-RU" sz="2200" b="1" dirty="0">
                <a:solidFill>
                  <a:srgbClr val="0070C0"/>
                </a:solidFill>
              </a:rPr>
              <a:t>. член-корр. РАО, </a:t>
            </a:r>
            <a:r>
              <a:rPr lang="ru-RU" sz="2200" b="1" dirty="0" err="1">
                <a:solidFill>
                  <a:srgbClr val="0070C0"/>
                </a:solidFill>
              </a:rPr>
              <a:t>д.пс.н</a:t>
            </a:r>
            <a:r>
              <a:rPr lang="ru-RU" sz="2200" b="1" dirty="0">
                <a:solidFill>
                  <a:srgbClr val="0070C0"/>
                </a:solidFill>
              </a:rPr>
              <a:t>., проф. </a:t>
            </a:r>
            <a:r>
              <a:rPr lang="ru-RU" sz="2200" b="1" dirty="0" err="1">
                <a:solidFill>
                  <a:srgbClr val="0070C0"/>
                </a:solidFill>
              </a:rPr>
              <a:t>Э.Ф.Зеер</a:t>
            </a:r>
            <a:r>
              <a:rPr lang="ru-RU" sz="2200" b="1" dirty="0">
                <a:solidFill>
                  <a:srgbClr val="0070C0"/>
                </a:solidFill>
              </a:rPr>
              <a:t>)</a:t>
            </a:r>
            <a:br>
              <a:rPr lang="ru-RU" sz="2200" b="1" dirty="0">
                <a:solidFill>
                  <a:srgbClr val="0070C0"/>
                </a:solidFill>
              </a:rPr>
            </a:b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1" y="1870166"/>
            <a:ext cx="6229349" cy="4987834"/>
          </a:xfrm>
        </p:spPr>
        <p:txBody>
          <a:bodyPr>
            <a:noAutofit/>
          </a:bodyPr>
          <a:lstStyle/>
          <a:p>
            <a:r>
              <a:rPr lang="ru-RU" sz="2000" u="sng" dirty="0"/>
              <a:t>Научная значимость</a:t>
            </a:r>
            <a:r>
              <a:rPr lang="ru-RU" sz="2000" dirty="0"/>
              <a:t> исследования заключается в формировании конвергентного, междисциплинарного научного знания (на стыке психологии, педагогики, информатики, профессиоведения и профессиологии): организации, содержания и моделирования инновационной образовательной платформы непрерывного профессионального образования, учитывающей вызовы и требования цифровой экономики.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Опубликовано: </a:t>
            </a:r>
            <a:r>
              <a:rPr lang="ru-RU" sz="2000" b="1" dirty="0" smtClean="0"/>
              <a:t>3 монографии; </a:t>
            </a:r>
          </a:p>
          <a:p>
            <a:r>
              <a:rPr lang="ru-RU" sz="2000" b="1" dirty="0" smtClean="0"/>
              <a:t>3 учебных пособия; 7 статей  в журналах базы </a:t>
            </a:r>
            <a:r>
              <a:rPr lang="en-US" sz="2000" b="1" dirty="0" smtClean="0"/>
              <a:t>S</a:t>
            </a:r>
            <a:r>
              <a:rPr lang="ru-RU" sz="2000" b="1" dirty="0"/>
              <a:t>с</a:t>
            </a:r>
            <a:r>
              <a:rPr lang="en-US" sz="2000" b="1" dirty="0" smtClean="0"/>
              <a:t>opus</a:t>
            </a:r>
            <a:r>
              <a:rPr lang="ru-RU" sz="2000" b="1" dirty="0" smtClean="0"/>
              <a:t>, </a:t>
            </a:r>
            <a:r>
              <a:rPr lang="en-US" sz="2000" b="1" dirty="0" smtClean="0"/>
              <a:t>WOS</a:t>
            </a:r>
            <a:r>
              <a:rPr lang="ru-RU" sz="2000" b="1" dirty="0" smtClean="0"/>
              <a:t>; 4 статьи </a:t>
            </a:r>
            <a:r>
              <a:rPr lang="ru-RU" sz="2000" b="1" dirty="0" err="1" smtClean="0"/>
              <a:t>Вак</a:t>
            </a:r>
            <a:r>
              <a:rPr lang="ru-RU" sz="2000" b="1" dirty="0"/>
              <a:t>.</a:t>
            </a:r>
            <a:endParaRPr lang="ru-RU" sz="2000" b="1" dirty="0" smtClean="0"/>
          </a:p>
          <a:p>
            <a:r>
              <a:rPr lang="ru-RU" sz="2000" b="1" dirty="0" smtClean="0"/>
              <a:t>Организовано и проведено </a:t>
            </a:r>
          </a:p>
          <a:p>
            <a:r>
              <a:rPr lang="ru-RU" sz="2000" b="1" dirty="0" smtClean="0"/>
              <a:t>две международных  конференции</a:t>
            </a:r>
            <a:r>
              <a:rPr lang="ru-RU" sz="1600" b="1" dirty="0" smtClean="0"/>
              <a:t>.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75" y="5403849"/>
            <a:ext cx="2181226" cy="1454151"/>
          </a:xfrm>
          <a:prstGeom prst="rect">
            <a:avLst/>
          </a:prstGeom>
        </p:spPr>
      </p:pic>
      <p:pic>
        <p:nvPicPr>
          <p:cNvPr id="7" name="Picture 4" descr="http://www.rsvpu.ru/about/sipi-ugppu-rgppu/e-i/zeer-evald-fridrixovich/filedirectory/1471/sm-0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3864" y="2239475"/>
            <a:ext cx="2096300" cy="2795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869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61950"/>
            <a:ext cx="6800850" cy="16002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Деятельность </a:t>
            </a:r>
            <a:r>
              <a:rPr lang="ru-RU" sz="2400" b="1" dirty="0">
                <a:solidFill>
                  <a:srgbClr val="0070C0"/>
                </a:solidFill>
              </a:rPr>
              <a:t>НЦ РАО РГППУ по </a:t>
            </a:r>
            <a:r>
              <a:rPr lang="ru-RU" sz="2400" b="1" dirty="0" smtClean="0">
                <a:solidFill>
                  <a:srgbClr val="0070C0"/>
                </a:solidFill>
              </a:rPr>
              <a:t>реализации</a:t>
            </a:r>
            <a:r>
              <a:rPr lang="ru-RU" i="1" dirty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государственной </a:t>
            </a:r>
            <a:r>
              <a:rPr lang="ru-RU" b="1" dirty="0">
                <a:solidFill>
                  <a:srgbClr val="0070C0"/>
                </a:solidFill>
              </a:rPr>
              <a:t>научно-технической политики в Российской Федерации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587682"/>
            <a:ext cx="7639049" cy="5270318"/>
          </a:xfrm>
        </p:spPr>
        <p:txBody>
          <a:bodyPr>
            <a:noAutofit/>
          </a:bodyPr>
          <a:lstStyle/>
          <a:p>
            <a:r>
              <a:rPr lang="ru-RU" sz="2000" dirty="0"/>
              <a:t> </a:t>
            </a:r>
            <a:r>
              <a:rPr lang="ru-RU" sz="2000" b="1" dirty="0">
                <a:solidFill>
                  <a:srgbClr val="C00000"/>
                </a:solidFill>
              </a:rPr>
              <a:t>Ежегодно проводятся конкурсы:</a:t>
            </a:r>
          </a:p>
          <a:p>
            <a:r>
              <a:rPr lang="ru-RU" b="1" dirty="0">
                <a:solidFill>
                  <a:srgbClr val="0070C0"/>
                </a:solidFill>
              </a:rPr>
              <a:t>Международный профессиональный педагогический конкурс «Лучшие практики среднего профессионального образования»;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Международный </a:t>
            </a:r>
            <a:r>
              <a:rPr lang="ru-RU" b="1" dirty="0">
                <a:solidFill>
                  <a:srgbClr val="0070C0"/>
                </a:solidFill>
              </a:rPr>
              <a:t>научный педагогический Форум молодых исследователей;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Международный </a:t>
            </a:r>
            <a:r>
              <a:rPr lang="ru-RU" b="1" dirty="0">
                <a:solidFill>
                  <a:srgbClr val="0070C0"/>
                </a:solidFill>
              </a:rPr>
              <a:t>конкурс «Лучшая научная статья по вопросам профессионально-педагогического образования»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8" y="5446755"/>
            <a:ext cx="2181226" cy="14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0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61950"/>
            <a:ext cx="6800850" cy="16002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Деятельность </a:t>
            </a:r>
            <a:r>
              <a:rPr lang="ru-RU" sz="2400" b="1" dirty="0">
                <a:solidFill>
                  <a:srgbClr val="0070C0"/>
                </a:solidFill>
              </a:rPr>
              <a:t>НЦ РАО РГППУ по </a:t>
            </a:r>
            <a:r>
              <a:rPr lang="ru-RU" sz="2400" b="1" dirty="0" smtClean="0">
                <a:solidFill>
                  <a:srgbClr val="0070C0"/>
                </a:solidFill>
              </a:rPr>
              <a:t>реализации</a:t>
            </a:r>
            <a:r>
              <a:rPr lang="ru-RU" i="1" dirty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государственной </a:t>
            </a:r>
            <a:r>
              <a:rPr lang="ru-RU" b="1" dirty="0">
                <a:solidFill>
                  <a:srgbClr val="0070C0"/>
                </a:solidFill>
              </a:rPr>
              <a:t>научно-технической политики в Российской Федерации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587682"/>
            <a:ext cx="7639049" cy="5270318"/>
          </a:xfrm>
        </p:spPr>
        <p:txBody>
          <a:bodyPr>
            <a:noAutofit/>
          </a:bodyPr>
          <a:lstStyle/>
          <a:p>
            <a:r>
              <a:rPr lang="ru-RU" dirty="0"/>
              <a:t>НЦ РАО стал организатором  тематических преемственных научных мероприятий по теме </a:t>
            </a:r>
            <a:r>
              <a:rPr lang="ru-RU" b="1" dirty="0">
                <a:solidFill>
                  <a:srgbClr val="0070C0"/>
                </a:solidFill>
              </a:rPr>
              <a:t>«Инженерное мышление и инженерное образование</a:t>
            </a:r>
            <a:r>
              <a:rPr lang="ru-RU" b="1" dirty="0" smtClean="0">
                <a:solidFill>
                  <a:srgbClr val="0070C0"/>
                </a:solidFill>
              </a:rPr>
              <a:t>»</a:t>
            </a:r>
            <a:r>
              <a:rPr lang="ru-RU" dirty="0" smtClean="0"/>
              <a:t>. </a:t>
            </a:r>
            <a:r>
              <a:rPr lang="ru-RU" dirty="0"/>
              <a:t>Эти мероприятия организуются совместно с УрФУ  с приглашением РНЦ РАО </a:t>
            </a:r>
            <a:r>
              <a:rPr lang="ru-RU" dirty="0" err="1"/>
              <a:t>УрФУ</a:t>
            </a:r>
            <a:r>
              <a:rPr lang="ru-RU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В октябре 2018 года прошло первое мероприятие этого цикла научно-практическая конференция </a:t>
            </a:r>
            <a:r>
              <a:rPr lang="ru-RU" sz="2000" b="1" dirty="0">
                <a:solidFill>
                  <a:srgbClr val="C00000"/>
                </a:solidFill>
              </a:rPr>
              <a:t>«Инженерное мышление особенности и технологии воспроизводства»</a:t>
            </a:r>
            <a:r>
              <a:rPr lang="ru-RU" sz="2000" b="1" dirty="0"/>
              <a:t> </a:t>
            </a:r>
            <a:r>
              <a:rPr lang="ru-RU" sz="2000" dirty="0"/>
              <a:t>по итогам которой издан сборник статей. </a:t>
            </a:r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апреле 2019 года  был организован и проведен круглый стол </a:t>
            </a:r>
            <a:r>
              <a:rPr lang="ru-RU" sz="2000" b="1" dirty="0">
                <a:solidFill>
                  <a:srgbClr val="C00000"/>
                </a:solidFill>
              </a:rPr>
              <a:t>«Традиции и инновации в развитии инженерного образования на Урале», </a:t>
            </a:r>
            <a:r>
              <a:rPr lang="ru-RU" sz="2000" dirty="0"/>
              <a:t>который вызвал большой интерес у научной общественности.(См.: информация на</a:t>
            </a:r>
            <a:r>
              <a:rPr lang="ru-RU" sz="2000" b="1" dirty="0"/>
              <a:t> </a:t>
            </a:r>
            <a:r>
              <a:rPr lang="ru-RU" sz="2000" dirty="0"/>
              <a:t>сайте РАО</a:t>
            </a:r>
            <a:r>
              <a:rPr lang="ru-RU" sz="2000" b="1" dirty="0"/>
              <a:t> </a:t>
            </a:r>
            <a:r>
              <a:rPr lang="ru-RU" sz="1200" u="sng" dirty="0">
                <a:hlinkClick r:id="rId2"/>
              </a:rPr>
              <a:t>http://rusacademedu.ru/novosti-nauchnyx-centrov-rao/eksperty-professiya-inzhener-vyxodit-za-ramki-chisto-texnicheskoj-sfery/</a:t>
            </a:r>
            <a:r>
              <a:rPr lang="ru-RU" sz="1200" dirty="0"/>
              <a:t>)</a:t>
            </a:r>
          </a:p>
          <a:p>
            <a:endParaRPr lang="ru-RU" sz="2000" dirty="0" smtClean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9" y="5895975"/>
            <a:ext cx="2409825" cy="1333500"/>
          </a:xfrm>
          <a:prstGeom prst="rect">
            <a:avLst/>
          </a:prstGeom>
        </p:spPr>
      </p:pic>
      <p:pic>
        <p:nvPicPr>
          <p:cNvPr id="18434" name="Picture 2" descr="http://ncrao.rsvpu.ru/sites/default/files/styles/image153x116/public/news/dsc_1114.jpg?itok=m2EAP8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1384697"/>
            <a:ext cx="1685924" cy="139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0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100" b="1" dirty="0">
                <a:solidFill>
                  <a:srgbClr val="0070C0"/>
                </a:solidFill>
              </a:rPr>
              <a:t>Проекты, формирующие научно-практический задел развития профессионального и профессионально-педагогического образования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1267" y="1947333"/>
            <a:ext cx="5750984" cy="4535110"/>
          </a:xfrm>
        </p:spPr>
        <p:txBody>
          <a:bodyPr/>
          <a:lstStyle/>
          <a:p>
            <a:pPr lvl="0"/>
            <a:r>
              <a:rPr lang="ru-RU" sz="1800" dirty="0">
                <a:solidFill>
                  <a:srgbClr val="7030A0"/>
                </a:solidFill>
              </a:rPr>
              <a:t>Научно-исследовательский проект «Профессионально-образовательное пространство будущего». руководитель чл.-корр. РАО, д-р психол.наук, профессор Э.Ф. </a:t>
            </a:r>
            <a:r>
              <a:rPr lang="ru-RU" sz="1800" dirty="0" err="1">
                <a:solidFill>
                  <a:srgbClr val="7030A0"/>
                </a:solidFill>
              </a:rPr>
              <a:t>Зеер</a:t>
            </a:r>
            <a:r>
              <a:rPr lang="ru-RU" sz="1800" dirty="0">
                <a:solidFill>
                  <a:srgbClr val="7030A0"/>
                </a:solidFill>
              </a:rPr>
              <a:t>, Екатеринбург.</a:t>
            </a:r>
          </a:p>
          <a:p>
            <a:pPr lvl="0"/>
            <a:r>
              <a:rPr lang="ru-RU" sz="1800" dirty="0">
                <a:solidFill>
                  <a:srgbClr val="C00000"/>
                </a:solidFill>
              </a:rPr>
              <a:t>Новые ремесленники России: возрождение социального слоя ремесленников-предпринимателей. Научный руководитель  директор научно-образовательного центра развития ремесленничества РГППУ, канд. </a:t>
            </a:r>
            <a:r>
              <a:rPr lang="ru-RU" sz="1800" dirty="0" err="1">
                <a:solidFill>
                  <a:srgbClr val="C00000"/>
                </a:solidFill>
              </a:rPr>
              <a:t>пед.наук</a:t>
            </a:r>
            <a:r>
              <a:rPr lang="ru-RU" sz="1800" dirty="0">
                <a:solidFill>
                  <a:srgbClr val="C00000"/>
                </a:solidFill>
              </a:rPr>
              <a:t>, доцент. А. В. </a:t>
            </a:r>
            <a:r>
              <a:rPr lang="ru-RU" sz="1800" dirty="0" err="1">
                <a:solidFill>
                  <a:srgbClr val="C00000"/>
                </a:solidFill>
              </a:rPr>
              <a:t>Ефанов</a:t>
            </a:r>
            <a:r>
              <a:rPr lang="ru-RU" sz="1800" dirty="0">
                <a:solidFill>
                  <a:srgbClr val="C00000"/>
                </a:solidFill>
              </a:rPr>
              <a:t>. </a:t>
            </a:r>
          </a:p>
          <a:p>
            <a:pPr lvl="0"/>
            <a:r>
              <a:rPr lang="ru-RU" sz="1800" dirty="0">
                <a:solidFill>
                  <a:srgbClr val="002060"/>
                </a:solidFill>
              </a:rPr>
              <a:t>Международный, научно-практический проект «Европейские политики и практики обучения на рабочем месте в профессиональном образовании и обучении». Научный руководитель  д-р </a:t>
            </a:r>
            <a:r>
              <a:rPr lang="ru-RU" sz="1800" dirty="0" err="1">
                <a:solidFill>
                  <a:srgbClr val="002060"/>
                </a:solidFill>
              </a:rPr>
              <a:t>техн</a:t>
            </a:r>
            <a:r>
              <a:rPr lang="ru-RU" sz="1800" dirty="0">
                <a:solidFill>
                  <a:srgbClr val="002060"/>
                </a:solidFill>
              </a:rPr>
              <a:t>. наук, профессор В.А. </a:t>
            </a:r>
            <a:r>
              <a:rPr lang="ru-RU" sz="1800" dirty="0" err="1">
                <a:solidFill>
                  <a:srgbClr val="002060"/>
                </a:solidFill>
              </a:rPr>
              <a:t>Копнов</a:t>
            </a:r>
            <a:r>
              <a:rPr lang="ru-RU" sz="1800" dirty="0">
                <a:solidFill>
                  <a:srgbClr val="002060"/>
                </a:solidFill>
              </a:rPr>
              <a:t>, Екатеринбург.</a:t>
            </a:r>
          </a:p>
          <a:p>
            <a:endParaRPr lang="ru-RU" dirty="0"/>
          </a:p>
        </p:txBody>
      </p:sp>
      <p:pic>
        <p:nvPicPr>
          <p:cNvPr id="4" name="Picture 3" descr="D:\Для сайта РАО\Ефанов папка (2)\Форсайт сесс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7159" y="1874521"/>
            <a:ext cx="2256608" cy="1505428"/>
          </a:xfrm>
          <a:prstGeom prst="rect">
            <a:avLst/>
          </a:prstGeom>
          <a:noFill/>
        </p:spPr>
      </p:pic>
      <p:pic>
        <p:nvPicPr>
          <p:cNvPr id="5" name="Picture 2" descr="D:\Для сайта РАО\Ефанов папка (2)\503_remeslennikov-vyvedut-iz-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7505" y="3417306"/>
            <a:ext cx="2188499" cy="1530239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38" y="5752351"/>
            <a:ext cx="2181226" cy="1454151"/>
          </a:xfrm>
          <a:prstGeom prst="rect">
            <a:avLst/>
          </a:prstGeom>
        </p:spPr>
      </p:pic>
      <p:pic>
        <p:nvPicPr>
          <p:cNvPr id="6" name="Picture 4" descr="D:\Для сайта РАО\Ефанов папка (2)\2017ПитерКонгресс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7159" y="5022260"/>
            <a:ext cx="2188845" cy="14601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480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9218" name="Picture 2" descr="D:\Для сайта РАО\Копнов\Новая папка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2289" y="2534495"/>
            <a:ext cx="2504066" cy="2911078"/>
          </a:xfrm>
          <a:prstGeom prst="rect">
            <a:avLst/>
          </a:prstGeom>
          <a:noFill/>
        </p:spPr>
      </p:pic>
      <p:pic>
        <p:nvPicPr>
          <p:cNvPr id="9219" name="Picture 3" descr="D:\Для сайта РАО\Копнов\Новая папка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1750" y="1555454"/>
            <a:ext cx="3850200" cy="3488436"/>
          </a:xfrm>
          <a:prstGeom prst="rect">
            <a:avLst/>
          </a:prstGeom>
          <a:noFill/>
        </p:spPr>
      </p:pic>
      <p:pic>
        <p:nvPicPr>
          <p:cNvPr id="52226" name="Picture 2" descr="ÐÐ°ÑÑÐ¸Ð½ÐºÐ¸ Ð¿Ð¾ Ð·Ð°Ð¿ÑÐ¾ÑÑ WORK BASED LEARN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3001" y="531641"/>
            <a:ext cx="4880156" cy="158095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8" y="5446755"/>
            <a:ext cx="2181226" cy="14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Результативность проектов НЦ РАО РГППУ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85850" y="1690690"/>
            <a:ext cx="7143750" cy="3967160"/>
          </a:xfrm>
        </p:spPr>
        <p:txBody>
          <a:bodyPr>
            <a:noAutofit/>
          </a:bodyPr>
          <a:lstStyle/>
          <a:p>
            <a:r>
              <a:rPr lang="ru-RU" sz="2100" dirty="0" smtClean="0"/>
              <a:t> </a:t>
            </a:r>
            <a:r>
              <a:rPr lang="ru-RU" sz="2000" dirty="0" smtClean="0"/>
              <a:t>Только в журнале «Образование и наука» (входит в базы цитирования </a:t>
            </a:r>
            <a:r>
              <a:rPr lang="en-US" sz="2000" dirty="0" smtClean="0"/>
              <a:t>Scopus, WOS, ERICH</a:t>
            </a:r>
            <a:r>
              <a:rPr lang="ru-RU" sz="2000" dirty="0" smtClean="0"/>
              <a:t>+, РИНЦ и др.) в 2018-19 гг. опубликовано 53 статьи.</a:t>
            </a:r>
          </a:p>
          <a:p>
            <a:r>
              <a:rPr lang="en-US" sz="2000" dirty="0" smtClean="0"/>
              <a:t> </a:t>
            </a:r>
            <a:r>
              <a:rPr lang="ru-RU" sz="2000" dirty="0" smtClean="0"/>
              <a:t>Расширяющееся </a:t>
            </a:r>
            <a:r>
              <a:rPr lang="ru-RU" sz="2000" dirty="0"/>
              <a:t>сотрудничество в рамках этих и других проектов </a:t>
            </a:r>
            <a:r>
              <a:rPr lang="ru-RU" sz="2000" dirty="0" smtClean="0"/>
              <a:t>формирует </a:t>
            </a:r>
            <a:r>
              <a:rPr lang="ru-RU" sz="2000" dirty="0"/>
              <a:t>уникальный опыт интеграции  науки и инновационных практик образования.</a:t>
            </a:r>
          </a:p>
          <a:p>
            <a:r>
              <a:rPr lang="ru-RU" sz="2000" dirty="0"/>
              <a:t>В рамках проектов   в комплексе решаются задачи  повышения квалификации,  реализации инновационных практик и  осуществления научных разработок.  </a:t>
            </a:r>
          </a:p>
          <a:p>
            <a:r>
              <a:rPr lang="ru-RU" sz="2000" dirty="0"/>
              <a:t> Идет постоянное расширение  числа </a:t>
            </a:r>
            <a:r>
              <a:rPr lang="ru-RU" sz="2000" dirty="0" err="1"/>
              <a:t>инновационно</a:t>
            </a:r>
            <a:r>
              <a:rPr lang="ru-RU" sz="2000" dirty="0"/>
              <a:t>-активных участников </a:t>
            </a:r>
            <a:r>
              <a:rPr lang="ru-RU" sz="2000" dirty="0" smtClean="0"/>
              <a:t>проектов и научных исследований.</a:t>
            </a:r>
            <a:endParaRPr lang="ru-RU" sz="2000" dirty="0"/>
          </a:p>
          <a:p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88" y="5446755"/>
            <a:ext cx="2181226" cy="14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svpu1">
  <a:themeElements>
    <a:clrScheme name="РГППУ">
      <a:dk1>
        <a:srgbClr val="005260"/>
      </a:dk1>
      <a:lt1>
        <a:srgbClr val="FFFFFF"/>
      </a:lt1>
      <a:dk2>
        <a:srgbClr val="00ABC7"/>
      </a:dk2>
      <a:lt2>
        <a:srgbClr val="97EFFF"/>
      </a:lt2>
      <a:accent1>
        <a:srgbClr val="00ABC7"/>
      </a:accent1>
      <a:accent2>
        <a:srgbClr val="82EDFF"/>
      </a:accent2>
      <a:accent3>
        <a:srgbClr val="8ACFDA"/>
      </a:accent3>
      <a:accent4>
        <a:srgbClr val="F3E60E"/>
      </a:accent4>
      <a:accent5>
        <a:srgbClr val="00ABC7"/>
      </a:accent5>
      <a:accent6>
        <a:srgbClr val="8ACFDA"/>
      </a:accent6>
      <a:hlink>
        <a:srgbClr val="00ABC7"/>
      </a:hlink>
      <a:folHlink>
        <a:srgbClr val="005260"/>
      </a:folHlink>
    </a:clrScheme>
    <a:fontScheme name="РГППУ">
      <a:majorFont>
        <a:latin typeface="Bebas Neue Bold"/>
        <a:ea typeface=""/>
        <a:cs typeface=""/>
      </a:majorFont>
      <a:minorFont>
        <a:latin typeface="PF DinDisplay Pr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РГППУ" id="{1DDC4B09-8B3B-4D56-A121-94A3644295D3}" vid="{B9090A31-EF9C-467B-BD9D-19FA09A229A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РГППУ</Template>
  <TotalTime>226</TotalTime>
  <Words>1435</Words>
  <Application>Microsoft Office PowerPoint</Application>
  <PresentationFormat>Экран (4:3)</PresentationFormat>
  <Paragraphs>105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Bebas Neue Bold</vt:lpstr>
      <vt:lpstr>Calibri</vt:lpstr>
      <vt:lpstr>PF DinDisplay Pro</vt:lpstr>
      <vt:lpstr>Times New Roman</vt:lpstr>
      <vt:lpstr>rsvpu1</vt:lpstr>
      <vt:lpstr>О деятельности НЦ РАО РГППУ по реализации приоритетных задач государственной политики в Российской Федерации (2018-2019 годы)</vt:lpstr>
      <vt:lpstr>Деятельность НЦ РАО РГППУ по реализации государственной научно-технической политики в Российской Федерации </vt:lpstr>
      <vt:lpstr>Тема исследования "Развитие профессионально-педагогического образования в современных социально-экономических и социально-педагогических условиях» (рук.  проф. д.п.н. Е.М.Дорожкин) </vt:lpstr>
      <vt:lpstr>Тема исследования "Моделирование инновационной образовательной платформы социально-профессионального развития личности обучающихся в цифровом обществе» (руков. член-корр. РАО, д.пс.н., проф. Э.Ф.Зеер) </vt:lpstr>
      <vt:lpstr>Деятельность НЦ РАО РГППУ по реализации государственной научно-технической политики в Российской Федерации </vt:lpstr>
      <vt:lpstr>Деятельность НЦ РАО РГППУ по реализации государственной научно-технической политики в Российской Федерации </vt:lpstr>
      <vt:lpstr>Проекты, формирующие научно-практический задел развития профессионального и профессионально-педагогического образования</vt:lpstr>
      <vt:lpstr>Презентация PowerPoint</vt:lpstr>
      <vt:lpstr>Результативность проектов НЦ РАО РГППУ</vt:lpstr>
      <vt:lpstr>Мероприятия НЦ РАО РГППУ, проводимые в рамках Десятилетия детства</vt:lpstr>
      <vt:lpstr> Проект «Инновационные модели образовательных систем в условиях непрерывного образования»(реализуется с 2006 года)</vt:lpstr>
      <vt:lpstr>Направление  «Всестороннее образование – детям» </vt:lpstr>
      <vt:lpstr>Научно-образовательные сессии участников Федеральной экспериментальной площадки</vt:lpstr>
      <vt:lpstr>Научно-образовательные сессии участников Федеральной экспериментальной площадки</vt:lpstr>
      <vt:lpstr>Научные конференции участников Федеральной экспериментальной площадки</vt:lpstr>
      <vt:lpstr> Стажировки участников Федеральной экспериментальной площадки</vt:lpstr>
      <vt:lpstr>    Направление «Здоровый ребенок»</vt:lpstr>
      <vt:lpstr>Направление «Социальная защита детей-инвалидов и детей с ограниченными возможностями здоровья и их интеграция в современное общество»</vt:lpstr>
      <vt:lpstr>Направление «Социальная защита детей-инвалидов и детей с ограниченными возможностями здоровья и их интеграция в современное общество»</vt:lpstr>
      <vt:lpstr>Направление «Современная инфраструктура детства»</vt:lpstr>
      <vt:lpstr>Направление «Современная инфраструктура детства»</vt:lpstr>
      <vt:lpstr>Направление «Современная инфраструктура детства»</vt:lpstr>
      <vt:lpstr>Результативность проекта «Инновационные модели образовательных систем в условиях непрерывного образования»)</vt:lpstr>
      <vt:lpstr>Результативность проекта</vt:lpstr>
      <vt:lpstr>Результативность проекта</vt:lpstr>
      <vt:lpstr>Результативность проекта</vt:lpstr>
      <vt:lpstr>Результативность проекта(продолжение)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69</cp:revision>
  <dcterms:created xsi:type="dcterms:W3CDTF">2019-12-08T14:14:30Z</dcterms:created>
  <dcterms:modified xsi:type="dcterms:W3CDTF">2019-12-09T07:12:11Z</dcterms:modified>
</cp:coreProperties>
</file>