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5" r:id="rId3"/>
    <p:sldId id="259" r:id="rId4"/>
    <p:sldId id="260" r:id="rId5"/>
    <p:sldId id="261" r:id="rId6"/>
    <p:sldId id="263" r:id="rId7"/>
    <p:sldId id="277" r:id="rId8"/>
    <p:sldId id="278" r:id="rId9"/>
    <p:sldId id="273" r:id="rId10"/>
    <p:sldId id="274" r:id="rId11"/>
    <p:sldId id="279" r:id="rId12"/>
    <p:sldId id="280" r:id="rId13"/>
    <p:sldId id="267" r:id="rId14"/>
    <p:sldId id="271" r:id="rId15"/>
    <p:sldId id="270" r:id="rId16"/>
    <p:sldId id="275" r:id="rId17"/>
    <p:sldId id="281" r:id="rId18"/>
    <p:sldId id="283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F6888-79E5-443B-86FC-F86B92EAC514}">
          <p14:sldIdLst>
            <p14:sldId id="256"/>
            <p14:sldId id="285"/>
            <p14:sldId id="259"/>
            <p14:sldId id="260"/>
            <p14:sldId id="261"/>
            <p14:sldId id="263"/>
            <p14:sldId id="277"/>
            <p14:sldId id="278"/>
            <p14:sldId id="273"/>
            <p14:sldId id="274"/>
            <p14:sldId id="279"/>
            <p14:sldId id="280"/>
            <p14:sldId id="267"/>
            <p14:sldId id="271"/>
            <p14:sldId id="270"/>
            <p14:sldId id="275"/>
            <p14:sldId id="281"/>
            <p14:sldId id="283"/>
            <p14:sldId id="262"/>
          </p14:sldIdLst>
        </p14:section>
        <p14:section name="Раздел без заголовка" id="{B434D50D-E327-4533-9C7A-ECD4B99306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DD3"/>
    <a:srgbClr val="023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33" autoAdjust="0"/>
  </p:normalViewPr>
  <p:slideViewPr>
    <p:cSldViewPr snapToGrid="0" showGuides="1">
      <p:cViewPr varScale="1">
        <p:scale>
          <a:sx n="81" d="100"/>
          <a:sy n="81" d="100"/>
        </p:scale>
        <p:origin x="120" y="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FA9B0-788E-46FF-9001-26D20186F6DF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EA1F6AD-330D-4362-A034-665C4D23316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1. Конвергенция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, психолого-педагогических и производственно-технологических компетенций в практико-ориентированной педагогической деятельности.</a:t>
          </a:r>
          <a:endParaRPr lang="ru-RU" sz="1800" dirty="0"/>
        </a:p>
      </dgm:t>
    </dgm:pt>
    <dgm:pt modelId="{F1912586-F335-431C-82DA-5FDA47F2B766}" type="parTrans" cxnId="{8E971830-BC6F-43AA-A443-989D32B740A7}">
      <dgm:prSet/>
      <dgm:spPr/>
      <dgm:t>
        <a:bodyPr/>
        <a:lstStyle/>
        <a:p>
          <a:endParaRPr lang="ru-RU" sz="2800"/>
        </a:p>
      </dgm:t>
    </dgm:pt>
    <dgm:pt modelId="{D1BB3691-EE47-4F02-AE14-23D90C0B5B5D}" type="sibTrans" cxnId="{8E971830-BC6F-43AA-A443-989D32B740A7}">
      <dgm:prSet/>
      <dgm:spPr/>
      <dgm:t>
        <a:bodyPr/>
        <a:lstStyle/>
        <a:p>
          <a:endParaRPr lang="ru-RU" sz="2800"/>
        </a:p>
      </dgm:t>
    </dgm:pt>
    <dgm:pt modelId="{70B5AA62-5A72-490B-9D60-CF15BB3577C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2. Высокая динамичность мира профессий.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48DFC-BF30-41A3-92A8-EE1758F7C7E2}" type="parTrans" cxnId="{00842895-C73C-4347-ACDB-7FD4EEFABE85}">
      <dgm:prSet/>
      <dgm:spPr/>
      <dgm:t>
        <a:bodyPr/>
        <a:lstStyle/>
        <a:p>
          <a:endParaRPr lang="ru-RU" sz="2800"/>
        </a:p>
      </dgm:t>
    </dgm:pt>
    <dgm:pt modelId="{D6B92596-0C56-41B8-9C03-328D93F57581}" type="sibTrans" cxnId="{00842895-C73C-4347-ACDB-7FD4EEFABE85}">
      <dgm:prSet/>
      <dgm:spPr/>
      <dgm:t>
        <a:bodyPr/>
        <a:lstStyle/>
        <a:p>
          <a:endParaRPr lang="ru-RU" sz="2800"/>
        </a:p>
      </dgm:t>
    </dgm:pt>
    <dgm:pt modelId="{74F1444F-1AD4-4FA7-A76D-ADB6AA064C2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3. Подготовка педагогов, обеспечивающих обучение на разных стадиях профессионального становления личности.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A8662-B263-4F78-B106-B74DE0D5DFED}" type="parTrans" cxnId="{66E30D8A-7EDA-4796-888E-86C3F1638A5E}">
      <dgm:prSet/>
      <dgm:spPr/>
      <dgm:t>
        <a:bodyPr/>
        <a:lstStyle/>
        <a:p>
          <a:endParaRPr lang="ru-RU" sz="2800"/>
        </a:p>
      </dgm:t>
    </dgm:pt>
    <dgm:pt modelId="{2A5BA6E1-2D73-4A40-9475-C3FA23B82344}" type="sibTrans" cxnId="{66E30D8A-7EDA-4796-888E-86C3F1638A5E}">
      <dgm:prSet/>
      <dgm:spPr/>
      <dgm:t>
        <a:bodyPr/>
        <a:lstStyle/>
        <a:p>
          <a:endParaRPr lang="ru-RU" sz="2800"/>
        </a:p>
      </dgm:t>
    </dgm:pt>
    <dgm:pt modelId="{9F0D86B6-0959-4152-89F4-1EDB5F016F5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4. Формирование «навыков будущего», обеспечивающих адаптацию и мобильность специалистов.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2AA17-E087-4F7B-9812-126EEB699C93}" type="parTrans" cxnId="{95E6CF97-CE8E-48A1-A0F4-3C4CEFB7D7F7}">
      <dgm:prSet/>
      <dgm:spPr/>
      <dgm:t>
        <a:bodyPr/>
        <a:lstStyle/>
        <a:p>
          <a:endParaRPr lang="ru-RU" sz="2800"/>
        </a:p>
      </dgm:t>
    </dgm:pt>
    <dgm:pt modelId="{161FCCAB-86AA-4947-9F42-162343104A01}" type="sibTrans" cxnId="{95E6CF97-CE8E-48A1-A0F4-3C4CEFB7D7F7}">
      <dgm:prSet/>
      <dgm:spPr/>
      <dgm:t>
        <a:bodyPr/>
        <a:lstStyle/>
        <a:p>
          <a:endParaRPr lang="ru-RU" sz="2800"/>
        </a:p>
      </dgm:t>
    </dgm:pt>
    <dgm:pt modelId="{38451274-0D95-4F71-AF12-01A3D19232C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5. Цифровые технологии.</a:t>
          </a:r>
        </a:p>
      </dgm:t>
    </dgm:pt>
    <dgm:pt modelId="{47598BF6-2E89-4A13-8026-E0EF58CC7BB2}" type="parTrans" cxnId="{1B73DDF2-A812-4612-84A0-CF2026CA3A32}">
      <dgm:prSet/>
      <dgm:spPr/>
      <dgm:t>
        <a:bodyPr/>
        <a:lstStyle/>
        <a:p>
          <a:endParaRPr lang="ru-RU" sz="2800"/>
        </a:p>
      </dgm:t>
    </dgm:pt>
    <dgm:pt modelId="{B9BBCAEB-08C9-4EA4-BCE2-199DA4F142F0}" type="sibTrans" cxnId="{1B73DDF2-A812-4612-84A0-CF2026CA3A32}">
      <dgm:prSet/>
      <dgm:spPr/>
      <dgm:t>
        <a:bodyPr/>
        <a:lstStyle/>
        <a:p>
          <a:endParaRPr lang="ru-RU" sz="2800"/>
        </a:p>
      </dgm:t>
    </dgm:pt>
    <dgm:pt modelId="{B212B054-B033-4E14-A494-A72ACE61330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/>
            <a:t>6. Система сетевого повышения квалификации и переподготовки.</a:t>
          </a:r>
          <a:endParaRPr lang="ru-RU" sz="1800" dirty="0"/>
        </a:p>
      </dgm:t>
    </dgm:pt>
    <dgm:pt modelId="{CE7D53F0-5114-4984-800E-F2B11635DD36}" type="parTrans" cxnId="{7D212839-0FEC-4FFD-944B-95A8D208BA42}">
      <dgm:prSet/>
      <dgm:spPr/>
      <dgm:t>
        <a:bodyPr/>
        <a:lstStyle/>
        <a:p>
          <a:endParaRPr lang="ru-RU" sz="2800"/>
        </a:p>
      </dgm:t>
    </dgm:pt>
    <dgm:pt modelId="{060D987C-5B20-4076-AFB8-5C79DADD4AAC}" type="sibTrans" cxnId="{7D212839-0FEC-4FFD-944B-95A8D208BA42}">
      <dgm:prSet/>
      <dgm:spPr/>
      <dgm:t>
        <a:bodyPr/>
        <a:lstStyle/>
        <a:p>
          <a:endParaRPr lang="ru-RU" sz="2800"/>
        </a:p>
      </dgm:t>
    </dgm:pt>
    <dgm:pt modelId="{723E6171-4915-4C93-A3FA-E5693F9638E3}" type="pres">
      <dgm:prSet presAssocID="{022FA9B0-788E-46FF-9001-26D20186F6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EAD8D-239C-4C94-8E95-3AF491D7FA3A}" type="pres">
      <dgm:prSet presAssocID="{AEA1F6AD-330D-4362-A034-665C4D2331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5F63-D1BD-4528-AB06-78314671EF35}" type="pres">
      <dgm:prSet presAssocID="{D1BB3691-EE47-4F02-AE14-23D90C0B5B5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94F91AA-6D81-45FF-A065-D27DD6C5A98B}" type="pres">
      <dgm:prSet presAssocID="{70B5AA62-5A72-490B-9D60-CF15BB3577C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7023-305A-4F56-920D-6B6914623390}" type="pres">
      <dgm:prSet presAssocID="{D6B92596-0C56-41B8-9C03-328D93F5758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AC354B-B11B-4017-B3C4-3C1E30ECB116}" type="pres">
      <dgm:prSet presAssocID="{74F1444F-1AD4-4FA7-A76D-ADB6AA064C2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F280B-DA30-437D-A91D-95C83166A892}" type="pres">
      <dgm:prSet presAssocID="{2A5BA6E1-2D73-4A40-9475-C3FA23B82344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B26A972-F4B9-4ED3-A9F8-CB837C881714}" type="pres">
      <dgm:prSet presAssocID="{9F0D86B6-0959-4152-89F4-1EDB5F016F5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3132A-52EE-4DA7-8DCC-423B2AE64A5A}" type="pres">
      <dgm:prSet presAssocID="{161FCCAB-86AA-4947-9F42-162343104A0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DD893C-B7FE-488E-98CF-8CFA221C66F0}" type="pres">
      <dgm:prSet presAssocID="{38451274-0D95-4F71-AF12-01A3D19232C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0C357-5E20-4301-BC3D-2C65F2A23817}" type="pres">
      <dgm:prSet presAssocID="{B9BBCAEB-08C9-4EA4-BCE2-199DA4F142F0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D2A1B2-5432-4FDF-B8A4-1F57D7883193}" type="pres">
      <dgm:prSet presAssocID="{B212B054-B033-4E14-A494-A72ACE6133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7DE4C-E0E6-4399-92FB-BBCF7D555725}" type="presOf" srcId="{9F0D86B6-0959-4152-89F4-1EDB5F016F52}" destId="{0B26A972-F4B9-4ED3-A9F8-CB837C881714}" srcOrd="0" destOrd="0" presId="urn:microsoft.com/office/officeart/2005/8/layout/vList2"/>
    <dgm:cxn modelId="{66E30D8A-7EDA-4796-888E-86C3F1638A5E}" srcId="{022FA9B0-788E-46FF-9001-26D20186F6DF}" destId="{74F1444F-1AD4-4FA7-A76D-ADB6AA064C23}" srcOrd="2" destOrd="0" parTransId="{9DFA8662-B263-4F78-B106-B74DE0D5DFED}" sibTransId="{2A5BA6E1-2D73-4A40-9475-C3FA23B82344}"/>
    <dgm:cxn modelId="{7D212839-0FEC-4FFD-944B-95A8D208BA42}" srcId="{022FA9B0-788E-46FF-9001-26D20186F6DF}" destId="{B212B054-B033-4E14-A494-A72ACE613304}" srcOrd="5" destOrd="0" parTransId="{CE7D53F0-5114-4984-800E-F2B11635DD36}" sibTransId="{060D987C-5B20-4076-AFB8-5C79DADD4AAC}"/>
    <dgm:cxn modelId="{1B73DDF2-A812-4612-84A0-CF2026CA3A32}" srcId="{022FA9B0-788E-46FF-9001-26D20186F6DF}" destId="{38451274-0D95-4F71-AF12-01A3D19232CB}" srcOrd="4" destOrd="0" parTransId="{47598BF6-2E89-4A13-8026-E0EF58CC7BB2}" sibTransId="{B9BBCAEB-08C9-4EA4-BCE2-199DA4F142F0}"/>
    <dgm:cxn modelId="{8E971830-BC6F-43AA-A443-989D32B740A7}" srcId="{022FA9B0-788E-46FF-9001-26D20186F6DF}" destId="{AEA1F6AD-330D-4362-A034-665C4D233166}" srcOrd="0" destOrd="0" parTransId="{F1912586-F335-431C-82DA-5FDA47F2B766}" sibTransId="{D1BB3691-EE47-4F02-AE14-23D90C0B5B5D}"/>
    <dgm:cxn modelId="{8FF6B3FF-0B08-4C46-B7A2-3FB5912169B0}" type="presOf" srcId="{74F1444F-1AD4-4FA7-A76D-ADB6AA064C23}" destId="{50AC354B-B11B-4017-B3C4-3C1E30ECB116}" srcOrd="0" destOrd="0" presId="urn:microsoft.com/office/officeart/2005/8/layout/vList2"/>
    <dgm:cxn modelId="{6EA04CD2-A957-450D-8546-E1702F60AC4A}" type="presOf" srcId="{022FA9B0-788E-46FF-9001-26D20186F6DF}" destId="{723E6171-4915-4C93-A3FA-E5693F9638E3}" srcOrd="0" destOrd="0" presId="urn:microsoft.com/office/officeart/2005/8/layout/vList2"/>
    <dgm:cxn modelId="{AF360007-2C64-4A51-83AE-9B80CDA9DE13}" type="presOf" srcId="{38451274-0D95-4F71-AF12-01A3D19232CB}" destId="{50DD893C-B7FE-488E-98CF-8CFA221C66F0}" srcOrd="0" destOrd="0" presId="urn:microsoft.com/office/officeart/2005/8/layout/vList2"/>
    <dgm:cxn modelId="{86BCF9C6-1E92-4AF8-9050-B8611FC370FF}" type="presOf" srcId="{B212B054-B033-4E14-A494-A72ACE613304}" destId="{53D2A1B2-5432-4FDF-B8A4-1F57D7883193}" srcOrd="0" destOrd="0" presId="urn:microsoft.com/office/officeart/2005/8/layout/vList2"/>
    <dgm:cxn modelId="{EA5BF918-204F-4173-B169-EDC863FE9806}" type="presOf" srcId="{AEA1F6AD-330D-4362-A034-665C4D233166}" destId="{155EAD8D-239C-4C94-8E95-3AF491D7FA3A}" srcOrd="0" destOrd="0" presId="urn:microsoft.com/office/officeart/2005/8/layout/vList2"/>
    <dgm:cxn modelId="{35C3846D-24D0-49EA-B241-2E7E21221B39}" type="presOf" srcId="{70B5AA62-5A72-490B-9D60-CF15BB3577CF}" destId="{294F91AA-6D81-45FF-A065-D27DD6C5A98B}" srcOrd="0" destOrd="0" presId="urn:microsoft.com/office/officeart/2005/8/layout/vList2"/>
    <dgm:cxn modelId="{00842895-C73C-4347-ACDB-7FD4EEFABE85}" srcId="{022FA9B0-788E-46FF-9001-26D20186F6DF}" destId="{70B5AA62-5A72-490B-9D60-CF15BB3577CF}" srcOrd="1" destOrd="0" parTransId="{0BD48DFC-BF30-41A3-92A8-EE1758F7C7E2}" sibTransId="{D6B92596-0C56-41B8-9C03-328D93F57581}"/>
    <dgm:cxn modelId="{95E6CF97-CE8E-48A1-A0F4-3C4CEFB7D7F7}" srcId="{022FA9B0-788E-46FF-9001-26D20186F6DF}" destId="{9F0D86B6-0959-4152-89F4-1EDB5F016F52}" srcOrd="3" destOrd="0" parTransId="{8C72AA17-E087-4F7B-9812-126EEB699C93}" sibTransId="{161FCCAB-86AA-4947-9F42-162343104A01}"/>
    <dgm:cxn modelId="{4D3BB065-860B-4FB9-B544-149D7BE3E852}" type="presParOf" srcId="{723E6171-4915-4C93-A3FA-E5693F9638E3}" destId="{155EAD8D-239C-4C94-8E95-3AF491D7FA3A}" srcOrd="0" destOrd="0" presId="urn:microsoft.com/office/officeart/2005/8/layout/vList2"/>
    <dgm:cxn modelId="{F3FFA089-8860-4DE7-8A17-CB68C5CDB165}" type="presParOf" srcId="{723E6171-4915-4C93-A3FA-E5693F9638E3}" destId="{6C195F63-D1BD-4528-AB06-78314671EF35}" srcOrd="1" destOrd="0" presId="urn:microsoft.com/office/officeart/2005/8/layout/vList2"/>
    <dgm:cxn modelId="{354BEA21-ED5E-48CE-A238-A5FFBE2C288B}" type="presParOf" srcId="{723E6171-4915-4C93-A3FA-E5693F9638E3}" destId="{294F91AA-6D81-45FF-A065-D27DD6C5A98B}" srcOrd="2" destOrd="0" presId="urn:microsoft.com/office/officeart/2005/8/layout/vList2"/>
    <dgm:cxn modelId="{2BBAC147-A46B-48D3-8A89-590F338C797F}" type="presParOf" srcId="{723E6171-4915-4C93-A3FA-E5693F9638E3}" destId="{CB837023-305A-4F56-920D-6B6914623390}" srcOrd="3" destOrd="0" presId="urn:microsoft.com/office/officeart/2005/8/layout/vList2"/>
    <dgm:cxn modelId="{6312999E-BE13-4DDF-856D-92E7B8D2071B}" type="presParOf" srcId="{723E6171-4915-4C93-A3FA-E5693F9638E3}" destId="{50AC354B-B11B-4017-B3C4-3C1E30ECB116}" srcOrd="4" destOrd="0" presId="urn:microsoft.com/office/officeart/2005/8/layout/vList2"/>
    <dgm:cxn modelId="{02184E20-26CA-4724-851F-47117D977B1A}" type="presParOf" srcId="{723E6171-4915-4C93-A3FA-E5693F9638E3}" destId="{6B6F280B-DA30-437D-A91D-95C83166A892}" srcOrd="5" destOrd="0" presId="urn:microsoft.com/office/officeart/2005/8/layout/vList2"/>
    <dgm:cxn modelId="{79D9C694-14D1-4E34-9B62-B50BFCD0C19D}" type="presParOf" srcId="{723E6171-4915-4C93-A3FA-E5693F9638E3}" destId="{0B26A972-F4B9-4ED3-A9F8-CB837C881714}" srcOrd="6" destOrd="0" presId="urn:microsoft.com/office/officeart/2005/8/layout/vList2"/>
    <dgm:cxn modelId="{23A9E5D6-0D36-4454-8A1E-B4DFC108F28F}" type="presParOf" srcId="{723E6171-4915-4C93-A3FA-E5693F9638E3}" destId="{04B3132A-52EE-4DA7-8DCC-423B2AE64A5A}" srcOrd="7" destOrd="0" presId="urn:microsoft.com/office/officeart/2005/8/layout/vList2"/>
    <dgm:cxn modelId="{8E0B878A-CD74-4D59-82F5-91A072A4FC41}" type="presParOf" srcId="{723E6171-4915-4C93-A3FA-E5693F9638E3}" destId="{50DD893C-B7FE-488E-98CF-8CFA221C66F0}" srcOrd="8" destOrd="0" presId="urn:microsoft.com/office/officeart/2005/8/layout/vList2"/>
    <dgm:cxn modelId="{721A99C1-83E7-42B0-AD61-C0E478CEFDE8}" type="presParOf" srcId="{723E6171-4915-4C93-A3FA-E5693F9638E3}" destId="{4DE0C357-5E20-4301-BC3D-2C65F2A23817}" srcOrd="9" destOrd="0" presId="urn:microsoft.com/office/officeart/2005/8/layout/vList2"/>
    <dgm:cxn modelId="{6C66FBA9-15D7-4B1C-91B4-35ED4ED13C99}" type="presParOf" srcId="{723E6171-4915-4C93-A3FA-E5693F9638E3}" destId="{53D2A1B2-5432-4FDF-B8A4-1F57D78831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1D6C22-69AD-4EF0-A08A-6CCBE6A843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3736E27-FCEC-433F-9501-F99D7CF1314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психолого-педагогической квалификации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педагогических работников СПО.</a:t>
          </a:r>
          <a:endParaRPr lang="ru-RU" dirty="0"/>
        </a:p>
      </dgm:t>
    </dgm:pt>
    <dgm:pt modelId="{C058FB3B-E34F-41E9-88DC-5C95F29749B5}" type="parTrans" cxnId="{3D788804-5A6B-4616-8C28-1A88D49D6E99}">
      <dgm:prSet/>
      <dgm:spPr/>
      <dgm:t>
        <a:bodyPr/>
        <a:lstStyle/>
        <a:p>
          <a:endParaRPr lang="ru-RU"/>
        </a:p>
      </dgm:t>
    </dgm:pt>
    <dgm:pt modelId="{6EE37695-4A6E-4EB8-9B17-87D9B328502C}" type="sibTrans" cxnId="{3D788804-5A6B-4616-8C28-1A88D49D6E99}">
      <dgm:prSet/>
      <dgm:spPr/>
      <dgm:t>
        <a:bodyPr/>
        <a:lstStyle/>
        <a:p>
          <a:endParaRPr lang="ru-RU"/>
        </a:p>
      </dgm:t>
    </dgm:pt>
    <dgm:pt modelId="{67E42300-EB02-45FE-905D-8545671F231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Обеспечение нового уровня профессионального развития педагога –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транспрофессионализм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6CEDA-63CF-43B7-8EAC-266FE748F388}" type="parTrans" cxnId="{5586CF93-E264-435F-A27A-63A9041865F7}">
      <dgm:prSet/>
      <dgm:spPr/>
      <dgm:t>
        <a:bodyPr/>
        <a:lstStyle/>
        <a:p>
          <a:endParaRPr lang="ru-RU"/>
        </a:p>
      </dgm:t>
    </dgm:pt>
    <dgm:pt modelId="{2DAFA99F-DF13-440C-8239-B7AD6A326361}" type="sibTrans" cxnId="{5586CF93-E264-435F-A27A-63A9041865F7}">
      <dgm:prSet/>
      <dgm:spPr/>
      <dgm:t>
        <a:bodyPr/>
        <a:lstStyle/>
        <a:p>
          <a:endParaRPr lang="ru-RU"/>
        </a:p>
      </dgm:t>
    </dgm:pt>
    <dgm:pt modelId="{E47D29ED-6002-417C-AA81-3F123598511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5. Преобразование  контента производственно-технологической подготовки педагогов профессионального образования в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проектно-ориентированный формат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D6B0F-B0C3-42D0-B7BD-BF7E11C6CFA2}" type="parTrans" cxnId="{F1E6FECD-FC6F-4947-9435-8D6D644E7FC3}">
      <dgm:prSet/>
      <dgm:spPr/>
      <dgm:t>
        <a:bodyPr/>
        <a:lstStyle/>
        <a:p>
          <a:endParaRPr lang="ru-RU"/>
        </a:p>
      </dgm:t>
    </dgm:pt>
    <dgm:pt modelId="{D1A0ADEA-CCCB-48FE-B9F2-537C96862DF7}" type="sibTrans" cxnId="{F1E6FECD-FC6F-4947-9435-8D6D644E7FC3}">
      <dgm:prSet/>
      <dgm:spPr/>
      <dgm:t>
        <a:bodyPr/>
        <a:lstStyle/>
        <a:p>
          <a:endParaRPr lang="ru-RU"/>
        </a:p>
      </dgm:t>
    </dgm:pt>
    <dgm:pt modelId="{356721F8-FB88-4D72-9A45-6EEDF746E14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6. Переход от традиционных форм обучения к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конвергентной стратегии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обеспечивающей формирование специалистов-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траснпрофессионалов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57BB2-584E-4410-B549-886A55F5AE26}" type="parTrans" cxnId="{ECB5279C-5573-4ED9-A983-5C3DBA71FB43}">
      <dgm:prSet/>
      <dgm:spPr/>
      <dgm:t>
        <a:bodyPr/>
        <a:lstStyle/>
        <a:p>
          <a:endParaRPr lang="ru-RU"/>
        </a:p>
      </dgm:t>
    </dgm:pt>
    <dgm:pt modelId="{358F29D4-165C-4AA9-90B2-8E395B479E17}" type="sibTrans" cxnId="{ECB5279C-5573-4ED9-A983-5C3DBA71FB43}">
      <dgm:prSet/>
      <dgm:spPr/>
      <dgm:t>
        <a:bodyPr/>
        <a:lstStyle/>
        <a:p>
          <a:endParaRPr lang="ru-RU"/>
        </a:p>
      </dgm:t>
    </dgm:pt>
    <dgm:pt modelId="{224F7569-632C-48C1-971D-D0F2240B0EE7}" type="pres">
      <dgm:prSet presAssocID="{3E1D6C22-69AD-4EF0-A08A-6CCBE6A843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55893-2DF1-4128-8D7F-0C0FF8023641}" type="pres">
      <dgm:prSet presAssocID="{03736E27-FCEC-433F-9501-F99D7CF131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1ECB-77CA-4AF7-8593-1CEAA4BFBCF0}" type="pres">
      <dgm:prSet presAssocID="{6EE37695-4A6E-4EB8-9B17-87D9B328502C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DC790B4-E0E7-44E5-8F6B-C0779066D899}" type="pres">
      <dgm:prSet presAssocID="{67E42300-EB02-45FE-905D-8545671F23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31D77-EEBF-4A30-93B4-1D09D06E5BD3}" type="pres">
      <dgm:prSet presAssocID="{2DAFA99F-DF13-440C-8239-B7AD6A32636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730EC19-3867-4D6D-B3D3-1E6952A18128}" type="pres">
      <dgm:prSet presAssocID="{E47D29ED-6002-417C-AA81-3F12359851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37F4-5039-4D31-8F33-2CAEBB48AE66}" type="pres">
      <dgm:prSet presAssocID="{D1A0ADEA-CCCB-48FE-B9F2-537C96862DF7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3C336C6-F269-4444-A1DB-AF713F2D086F}" type="pres">
      <dgm:prSet presAssocID="{356721F8-FB88-4D72-9A45-6EEDF746E1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88804-5A6B-4616-8C28-1A88D49D6E99}" srcId="{3E1D6C22-69AD-4EF0-A08A-6CCBE6A84374}" destId="{03736E27-FCEC-433F-9501-F99D7CF1314E}" srcOrd="0" destOrd="0" parTransId="{C058FB3B-E34F-41E9-88DC-5C95F29749B5}" sibTransId="{6EE37695-4A6E-4EB8-9B17-87D9B328502C}"/>
    <dgm:cxn modelId="{3DF6A896-3630-4E4A-9111-F0E5F5BCB40D}" type="presOf" srcId="{E47D29ED-6002-417C-AA81-3F1235985114}" destId="{9730EC19-3867-4D6D-B3D3-1E6952A18128}" srcOrd="0" destOrd="0" presId="urn:microsoft.com/office/officeart/2005/8/layout/vList2"/>
    <dgm:cxn modelId="{80CEDA94-9C02-41C3-A5E6-A798A0E43426}" type="presOf" srcId="{03736E27-FCEC-433F-9501-F99D7CF1314E}" destId="{1D155893-2DF1-4128-8D7F-0C0FF8023641}" srcOrd="0" destOrd="0" presId="urn:microsoft.com/office/officeart/2005/8/layout/vList2"/>
    <dgm:cxn modelId="{FD1F0FE2-402A-4A4B-9790-8D033CA97E52}" type="presOf" srcId="{3E1D6C22-69AD-4EF0-A08A-6CCBE6A84374}" destId="{224F7569-632C-48C1-971D-D0F2240B0EE7}" srcOrd="0" destOrd="0" presId="urn:microsoft.com/office/officeart/2005/8/layout/vList2"/>
    <dgm:cxn modelId="{ECB5279C-5573-4ED9-A983-5C3DBA71FB43}" srcId="{3E1D6C22-69AD-4EF0-A08A-6CCBE6A84374}" destId="{356721F8-FB88-4D72-9A45-6EEDF746E148}" srcOrd="3" destOrd="0" parTransId="{C0157BB2-584E-4410-B549-886A55F5AE26}" sibTransId="{358F29D4-165C-4AA9-90B2-8E395B479E17}"/>
    <dgm:cxn modelId="{AF4E4564-89D5-4F43-958F-9159F0FC3418}" type="presOf" srcId="{356721F8-FB88-4D72-9A45-6EEDF746E148}" destId="{93C336C6-F269-4444-A1DB-AF713F2D086F}" srcOrd="0" destOrd="0" presId="urn:microsoft.com/office/officeart/2005/8/layout/vList2"/>
    <dgm:cxn modelId="{5586CF93-E264-435F-A27A-63A9041865F7}" srcId="{3E1D6C22-69AD-4EF0-A08A-6CCBE6A84374}" destId="{67E42300-EB02-45FE-905D-8545671F231B}" srcOrd="1" destOrd="0" parTransId="{3156CEDA-63CF-43B7-8EAC-266FE748F388}" sibTransId="{2DAFA99F-DF13-440C-8239-B7AD6A326361}"/>
    <dgm:cxn modelId="{8258E138-38F1-4577-8C58-733F3770294E}" type="presOf" srcId="{67E42300-EB02-45FE-905D-8545671F231B}" destId="{8DC790B4-E0E7-44E5-8F6B-C0779066D899}" srcOrd="0" destOrd="0" presId="urn:microsoft.com/office/officeart/2005/8/layout/vList2"/>
    <dgm:cxn modelId="{F1E6FECD-FC6F-4947-9435-8D6D644E7FC3}" srcId="{3E1D6C22-69AD-4EF0-A08A-6CCBE6A84374}" destId="{E47D29ED-6002-417C-AA81-3F1235985114}" srcOrd="2" destOrd="0" parTransId="{796D6B0F-B0C3-42D0-B7BD-BF7E11C6CFA2}" sibTransId="{D1A0ADEA-CCCB-48FE-B9F2-537C96862DF7}"/>
    <dgm:cxn modelId="{479E0DCE-F1D0-4CB6-8707-96603254B6AF}" type="presParOf" srcId="{224F7569-632C-48C1-971D-D0F2240B0EE7}" destId="{1D155893-2DF1-4128-8D7F-0C0FF8023641}" srcOrd="0" destOrd="0" presId="urn:microsoft.com/office/officeart/2005/8/layout/vList2"/>
    <dgm:cxn modelId="{541F9CE4-6838-4723-9491-82530306C689}" type="presParOf" srcId="{224F7569-632C-48C1-971D-D0F2240B0EE7}" destId="{72DE1ECB-77CA-4AF7-8593-1CEAA4BFBCF0}" srcOrd="1" destOrd="0" presId="urn:microsoft.com/office/officeart/2005/8/layout/vList2"/>
    <dgm:cxn modelId="{D8905D94-F7D3-452E-A0CA-589169672940}" type="presParOf" srcId="{224F7569-632C-48C1-971D-D0F2240B0EE7}" destId="{8DC790B4-E0E7-44E5-8F6B-C0779066D899}" srcOrd="2" destOrd="0" presId="urn:microsoft.com/office/officeart/2005/8/layout/vList2"/>
    <dgm:cxn modelId="{8E58B681-E93C-4127-9987-47E56D83BEA7}" type="presParOf" srcId="{224F7569-632C-48C1-971D-D0F2240B0EE7}" destId="{F7231D77-EEBF-4A30-93B4-1D09D06E5BD3}" srcOrd="3" destOrd="0" presId="urn:microsoft.com/office/officeart/2005/8/layout/vList2"/>
    <dgm:cxn modelId="{2BD98925-AFFE-452B-B9B6-601B55370884}" type="presParOf" srcId="{224F7569-632C-48C1-971D-D0F2240B0EE7}" destId="{9730EC19-3867-4D6D-B3D3-1E6952A18128}" srcOrd="4" destOrd="0" presId="urn:microsoft.com/office/officeart/2005/8/layout/vList2"/>
    <dgm:cxn modelId="{0BCEC454-78EF-48E5-928E-650B26EAD210}" type="presParOf" srcId="{224F7569-632C-48C1-971D-D0F2240B0EE7}" destId="{5D8737F4-5039-4D31-8F33-2CAEBB48AE66}" srcOrd="5" destOrd="0" presId="urn:microsoft.com/office/officeart/2005/8/layout/vList2"/>
    <dgm:cxn modelId="{A4A69782-D0A5-484C-A656-B174B46FB271}" type="presParOf" srcId="{224F7569-632C-48C1-971D-D0F2240B0EE7}" destId="{93C336C6-F269-4444-A1DB-AF713F2D08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E6A0DC-7563-4370-A3A5-A6CC08781DD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9D2A8E48-06BB-463B-9CD2-B52042EB51E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ru-RU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«4К» компетенций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- коммуникация, креативность, критическое мышление и командная работа.</a:t>
          </a:r>
          <a:endParaRPr lang="ru-RU" sz="2000" dirty="0"/>
        </a:p>
      </dgm:t>
    </dgm:pt>
    <dgm:pt modelId="{DF1CF092-B91F-47AE-BF98-F5D73C206037}" type="parTrans" cxnId="{258D02BD-47CF-4C5E-93F4-29D5631C287F}">
      <dgm:prSet/>
      <dgm:spPr/>
      <dgm:t>
        <a:bodyPr/>
        <a:lstStyle/>
        <a:p>
          <a:endParaRPr lang="ru-RU"/>
        </a:p>
      </dgm:t>
    </dgm:pt>
    <dgm:pt modelId="{B627E640-7EDE-420C-8DDA-EE64C285A0F3}" type="sibTrans" cxnId="{258D02BD-47CF-4C5E-93F4-29D5631C287F}">
      <dgm:prSet/>
      <dgm:spPr/>
      <dgm:t>
        <a:bodyPr/>
        <a:lstStyle/>
        <a:p>
          <a:endParaRPr lang="ru-RU"/>
        </a:p>
      </dgm:t>
    </dgm:pt>
    <dgm:pt modelId="{34236EF2-A3EA-48D4-BAC1-95BD8B69EAF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8. «Мягкие» </a:t>
          </a:r>
          <a:r>
            <a:rPr lang="ru-RU" sz="24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soft-skills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BA4C5-78F5-4424-90CE-5E21D1FF6C89}" type="parTrans" cxnId="{F17148C1-03F8-463B-B4A3-67E4472C897A}">
      <dgm:prSet/>
      <dgm:spPr/>
      <dgm:t>
        <a:bodyPr/>
        <a:lstStyle/>
        <a:p>
          <a:endParaRPr lang="ru-RU"/>
        </a:p>
      </dgm:t>
    </dgm:pt>
    <dgm:pt modelId="{571368B9-8B44-4227-B92F-16081971BF3D}" type="sibTrans" cxnId="{F17148C1-03F8-463B-B4A3-67E4472C897A}">
      <dgm:prSet/>
      <dgm:spPr/>
      <dgm:t>
        <a:bodyPr/>
        <a:lstStyle/>
        <a:p>
          <a:endParaRPr lang="ru-RU"/>
        </a:p>
      </dgm:t>
    </dgm:pt>
    <dgm:pt modelId="{150B8BA2-E639-46F3-8B9C-2482A7EF605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9. Организация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открытого ППО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дистанционно обеспеченного научно-учебно-методическими материалами, по «коротким» программам СПО, профессиональной подготовки и переподготовки, повышения квалификации.</a:t>
          </a:r>
        </a:p>
      </dgm:t>
    </dgm:pt>
    <dgm:pt modelId="{863E62AE-1112-4B5D-8348-6CC4FB2A884E}" type="parTrans" cxnId="{490CDD0A-0962-4642-A2F5-75D842F9D84C}">
      <dgm:prSet/>
      <dgm:spPr/>
      <dgm:t>
        <a:bodyPr/>
        <a:lstStyle/>
        <a:p>
          <a:endParaRPr lang="ru-RU"/>
        </a:p>
      </dgm:t>
    </dgm:pt>
    <dgm:pt modelId="{8426DF89-BCCF-4141-BA2A-EAB93CF3776F}" type="sibTrans" cxnId="{490CDD0A-0962-4642-A2F5-75D842F9D84C}">
      <dgm:prSet/>
      <dgm:spPr/>
      <dgm:t>
        <a:bodyPr/>
        <a:lstStyle/>
        <a:p>
          <a:endParaRPr lang="ru-RU"/>
        </a:p>
      </dgm:t>
    </dgm:pt>
    <dgm:pt modelId="{4C861C95-D162-4621-8626-8122977B8AA5}" type="pres">
      <dgm:prSet presAssocID="{2DE6A0DC-7563-4370-A3A5-A6CC08781D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483FB-382D-4B94-BCD3-B5E9FE590661}" type="pres">
      <dgm:prSet presAssocID="{9D2A8E48-06BB-463B-9CD2-B52042EB51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AFD00-6573-4C8F-B7FA-E01994010898}" type="pres">
      <dgm:prSet presAssocID="{B627E640-7EDE-420C-8DDA-EE64C285A0F3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B5073DF-105E-4862-AC7B-D837305BAAC1}" type="pres">
      <dgm:prSet presAssocID="{34236EF2-A3EA-48D4-BAC1-95BD8B69EAF7}" presName="parentText" presStyleLbl="node1" presStyleIdx="1" presStyleCnt="3" custScaleY="63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B46EF-289D-49FE-A940-79A0A4663A9A}" type="pres">
      <dgm:prSet presAssocID="{571368B9-8B44-4227-B92F-16081971BF3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534E8B-312D-4AD4-94C6-E5DA292D4589}" type="pres">
      <dgm:prSet presAssocID="{150B8BA2-E639-46F3-8B9C-2482A7EF6055}" presName="parentText" presStyleLbl="node1" presStyleIdx="2" presStyleCnt="3" custLinFactNeighborY="69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B0DF9-8FFC-4824-A404-9F6D7910EC7B}" type="presOf" srcId="{9D2A8E48-06BB-463B-9CD2-B52042EB51E3}" destId="{DF8483FB-382D-4B94-BCD3-B5E9FE590661}" srcOrd="0" destOrd="0" presId="urn:microsoft.com/office/officeart/2005/8/layout/vList2"/>
    <dgm:cxn modelId="{57E8A611-8A6E-4AB7-B9BE-0EF5CF9147EC}" type="presOf" srcId="{2DE6A0DC-7563-4370-A3A5-A6CC08781DD3}" destId="{4C861C95-D162-4621-8626-8122977B8AA5}" srcOrd="0" destOrd="0" presId="urn:microsoft.com/office/officeart/2005/8/layout/vList2"/>
    <dgm:cxn modelId="{2720BBC8-A907-4A01-B737-319378B86DDB}" type="presOf" srcId="{150B8BA2-E639-46F3-8B9C-2482A7EF6055}" destId="{56534E8B-312D-4AD4-94C6-E5DA292D4589}" srcOrd="0" destOrd="0" presId="urn:microsoft.com/office/officeart/2005/8/layout/vList2"/>
    <dgm:cxn modelId="{A0E683A0-C7B8-4695-9FBA-A17E352E71C7}" type="presOf" srcId="{34236EF2-A3EA-48D4-BAC1-95BD8B69EAF7}" destId="{6B5073DF-105E-4862-AC7B-D837305BAAC1}" srcOrd="0" destOrd="0" presId="urn:microsoft.com/office/officeart/2005/8/layout/vList2"/>
    <dgm:cxn modelId="{F17148C1-03F8-463B-B4A3-67E4472C897A}" srcId="{2DE6A0DC-7563-4370-A3A5-A6CC08781DD3}" destId="{34236EF2-A3EA-48D4-BAC1-95BD8B69EAF7}" srcOrd="1" destOrd="0" parTransId="{B5FBA4C5-78F5-4424-90CE-5E21D1FF6C89}" sibTransId="{571368B9-8B44-4227-B92F-16081971BF3D}"/>
    <dgm:cxn modelId="{490CDD0A-0962-4642-A2F5-75D842F9D84C}" srcId="{2DE6A0DC-7563-4370-A3A5-A6CC08781DD3}" destId="{150B8BA2-E639-46F3-8B9C-2482A7EF6055}" srcOrd="2" destOrd="0" parTransId="{863E62AE-1112-4B5D-8348-6CC4FB2A884E}" sibTransId="{8426DF89-BCCF-4141-BA2A-EAB93CF3776F}"/>
    <dgm:cxn modelId="{258D02BD-47CF-4C5E-93F4-29D5631C287F}" srcId="{2DE6A0DC-7563-4370-A3A5-A6CC08781DD3}" destId="{9D2A8E48-06BB-463B-9CD2-B52042EB51E3}" srcOrd="0" destOrd="0" parTransId="{DF1CF092-B91F-47AE-BF98-F5D73C206037}" sibTransId="{B627E640-7EDE-420C-8DDA-EE64C285A0F3}"/>
    <dgm:cxn modelId="{19614477-B765-4558-9B96-97C083007811}" type="presParOf" srcId="{4C861C95-D162-4621-8626-8122977B8AA5}" destId="{DF8483FB-382D-4B94-BCD3-B5E9FE590661}" srcOrd="0" destOrd="0" presId="urn:microsoft.com/office/officeart/2005/8/layout/vList2"/>
    <dgm:cxn modelId="{9960C657-A779-4F1E-8310-896D32B11CF2}" type="presParOf" srcId="{4C861C95-D162-4621-8626-8122977B8AA5}" destId="{F41AFD00-6573-4C8F-B7FA-E01994010898}" srcOrd="1" destOrd="0" presId="urn:microsoft.com/office/officeart/2005/8/layout/vList2"/>
    <dgm:cxn modelId="{5529F5F3-1E42-42DD-A7B5-3467E46C7B74}" type="presParOf" srcId="{4C861C95-D162-4621-8626-8122977B8AA5}" destId="{6B5073DF-105E-4862-AC7B-D837305BAAC1}" srcOrd="2" destOrd="0" presId="urn:microsoft.com/office/officeart/2005/8/layout/vList2"/>
    <dgm:cxn modelId="{01D6C0DB-7E48-4E14-B7DC-0267BF49B37C}" type="presParOf" srcId="{4C861C95-D162-4621-8626-8122977B8AA5}" destId="{F7EB46EF-289D-49FE-A940-79A0A4663A9A}" srcOrd="3" destOrd="0" presId="urn:microsoft.com/office/officeart/2005/8/layout/vList2"/>
    <dgm:cxn modelId="{B06287DE-8D4A-43F3-A069-C54CF66384F6}" type="presParOf" srcId="{4C861C95-D162-4621-8626-8122977B8AA5}" destId="{56534E8B-312D-4AD4-94C6-E5DA292D45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06FED-AA5D-4CFD-9019-A3DE865C62DE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BF6605D-E94C-4618-8ABE-1A1E3A01A50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indent="457200" algn="just">
            <a:lnSpc>
              <a:spcPct val="100000"/>
            </a:lnSpc>
          </a:pP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Опережающее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обеспечение педагогами профессионального обучения запросов российской экономики и рынка труда;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теоретико-методологических основ системы непрерывного профессионально-педагогического образования и прикладных достижений профессиональной педагогики в национальную образовательную систему;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распространение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передового опыта подготовки кадрового потенциала, соответствующего перспективам социально-экономического развития страны.</a:t>
          </a:r>
          <a:endParaRPr lang="ru-RU" dirty="0"/>
        </a:p>
      </dgm:t>
    </dgm:pt>
    <dgm:pt modelId="{F362EDDB-0390-4ED0-8C1E-D69913551B68}" type="sibTrans" cxnId="{734B945B-52DE-47DB-96D9-CAA3ADDAABC4}">
      <dgm:prSet/>
      <dgm:spPr/>
      <dgm:t>
        <a:bodyPr/>
        <a:lstStyle/>
        <a:p>
          <a:endParaRPr lang="ru-RU"/>
        </a:p>
      </dgm:t>
    </dgm:pt>
    <dgm:pt modelId="{859C4ACA-6622-41DC-AD4D-EE300DA50198}" type="parTrans" cxnId="{734B945B-52DE-47DB-96D9-CAA3ADDAABC4}">
      <dgm:prSet/>
      <dgm:spPr/>
      <dgm:t>
        <a:bodyPr/>
        <a:lstStyle/>
        <a:p>
          <a:endParaRPr lang="ru-RU"/>
        </a:p>
      </dgm:t>
    </dgm:pt>
    <dgm:pt modelId="{3C2932EB-3B33-4C27-BAFC-02E6559E219C}" type="pres">
      <dgm:prSet presAssocID="{BE806FED-AA5D-4CFD-9019-A3DE865C62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BEFF6-ECF0-4B40-9642-5324FF7DDBD9}" type="pres">
      <dgm:prSet presAssocID="{BBF6605D-E94C-4618-8ABE-1A1E3A01A508}" presName="node" presStyleLbl="node1" presStyleIdx="0" presStyleCnt="1" custLinFactNeighborX="-20014" custLinFactNeighborY="45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70C28-13DA-4AA7-9D03-3EDB9DA63BD9}" type="presOf" srcId="{BBF6605D-E94C-4618-8ABE-1A1E3A01A508}" destId="{BF1BEFF6-ECF0-4B40-9642-5324FF7DDBD9}" srcOrd="0" destOrd="0" presId="urn:microsoft.com/office/officeart/2005/8/layout/default#1"/>
    <dgm:cxn modelId="{96F281A8-DBAA-4451-A26F-4F3E8B634A5E}" type="presOf" srcId="{BE806FED-AA5D-4CFD-9019-A3DE865C62DE}" destId="{3C2932EB-3B33-4C27-BAFC-02E6559E219C}" srcOrd="0" destOrd="0" presId="urn:microsoft.com/office/officeart/2005/8/layout/default#1"/>
    <dgm:cxn modelId="{734B945B-52DE-47DB-96D9-CAA3ADDAABC4}" srcId="{BE806FED-AA5D-4CFD-9019-A3DE865C62DE}" destId="{BBF6605D-E94C-4618-8ABE-1A1E3A01A508}" srcOrd="0" destOrd="0" parTransId="{859C4ACA-6622-41DC-AD4D-EE300DA50198}" sibTransId="{F362EDDB-0390-4ED0-8C1E-D69913551B68}"/>
    <dgm:cxn modelId="{A75BD037-C8AE-485D-BDD9-2D2F14AE923A}" type="presParOf" srcId="{3C2932EB-3B33-4C27-BAFC-02E6559E219C}" destId="{BF1BEFF6-ECF0-4B40-9642-5324FF7DDBD9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10000-6F88-4212-BF03-07F79968C026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E9B8B21B-738E-4253-8651-F80FBCBAE9F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indent="457200" algn="just">
            <a:lnSpc>
              <a:spcPct val="100000"/>
            </a:lnSpc>
          </a:pP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Теоретическое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обоснование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модели профессионально-квалификационной структуры педагогов профессионального образования,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научно-методического обеспечения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опережающего содержания обучения обучающихся, выбора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эффективных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средств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навигации учебного процесса и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инструментов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оценки достижений субъектов профессионально-педагогической деятельности.</a:t>
          </a:r>
          <a:endParaRPr lang="ru-RU" dirty="0"/>
        </a:p>
      </dgm:t>
    </dgm:pt>
    <dgm:pt modelId="{C621B6A1-C09D-4CEC-AB38-9EF371EE1D09}" type="parTrans" cxnId="{238E0991-A719-4E64-BED5-22C320A4AE90}">
      <dgm:prSet/>
      <dgm:spPr/>
      <dgm:t>
        <a:bodyPr/>
        <a:lstStyle/>
        <a:p>
          <a:endParaRPr lang="ru-RU"/>
        </a:p>
      </dgm:t>
    </dgm:pt>
    <dgm:pt modelId="{A51BD289-2546-42B0-8839-03D95B180D90}" type="sibTrans" cxnId="{238E0991-A719-4E64-BED5-22C320A4AE90}">
      <dgm:prSet/>
      <dgm:spPr/>
      <dgm:t>
        <a:bodyPr/>
        <a:lstStyle/>
        <a:p>
          <a:endParaRPr lang="ru-RU"/>
        </a:p>
      </dgm:t>
    </dgm:pt>
    <dgm:pt modelId="{60B000C4-39E0-4C28-B668-A6FF43C47053}" type="pres">
      <dgm:prSet presAssocID="{A5410000-6F88-4212-BF03-07F79968C0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FFBAC-C784-445E-9CB3-F17AF7A29727}" type="pres">
      <dgm:prSet presAssocID="{E9B8B21B-738E-4253-8651-F80FBCBAE9F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AA02D8-7CEC-46C3-AD8B-4C3D22F855BC}" type="presOf" srcId="{E9B8B21B-738E-4253-8651-F80FBCBAE9F4}" destId="{6CCFFBAC-C784-445E-9CB3-F17AF7A29727}" srcOrd="0" destOrd="0" presId="urn:microsoft.com/office/officeart/2005/8/layout/default#2"/>
    <dgm:cxn modelId="{238E0991-A719-4E64-BED5-22C320A4AE90}" srcId="{A5410000-6F88-4212-BF03-07F79968C026}" destId="{E9B8B21B-738E-4253-8651-F80FBCBAE9F4}" srcOrd="0" destOrd="0" parTransId="{C621B6A1-C09D-4CEC-AB38-9EF371EE1D09}" sibTransId="{A51BD289-2546-42B0-8839-03D95B180D90}"/>
    <dgm:cxn modelId="{9623DA14-33FD-4A3D-8691-4C232CB3BCEC}" type="presOf" srcId="{A5410000-6F88-4212-BF03-07F79968C026}" destId="{60B000C4-39E0-4C28-B668-A6FF43C47053}" srcOrd="0" destOrd="0" presId="urn:microsoft.com/office/officeart/2005/8/layout/default#2"/>
    <dgm:cxn modelId="{CA8D070A-E486-470C-8DA2-2CBE96FE5D10}" type="presParOf" srcId="{60B000C4-39E0-4C28-B668-A6FF43C47053}" destId="{6CCFFBAC-C784-445E-9CB3-F17AF7A2972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9513D-1E7E-4558-80AD-F6F2D714C5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7EF5E433-B15F-41DB-A95D-84F549EED4E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Системообразующая функция непрерывного профессионально-педагогического образования выполняет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концепция профессионального становления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человека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начиная с формирования его профессиональных намерений до завершения профессиональной деятельности; </a:t>
          </a:r>
          <a:endParaRPr lang="ru-RU" dirty="0"/>
        </a:p>
      </dgm:t>
    </dgm:pt>
    <dgm:pt modelId="{ADA99A4D-11F7-405B-8EC2-0475238CFEDF}" type="parTrans" cxnId="{4421C5E7-88A6-4494-B80D-1D80CF6403BD}">
      <dgm:prSet/>
      <dgm:spPr/>
      <dgm:t>
        <a:bodyPr/>
        <a:lstStyle/>
        <a:p>
          <a:endParaRPr lang="ru-RU"/>
        </a:p>
      </dgm:t>
    </dgm:pt>
    <dgm:pt modelId="{B716F86E-624C-43CE-858D-85E163369A32}" type="sibTrans" cxnId="{4421C5E7-88A6-4494-B80D-1D80CF6403BD}">
      <dgm:prSet/>
      <dgm:spPr/>
      <dgm:t>
        <a:bodyPr/>
        <a:lstStyle/>
        <a:p>
          <a:endParaRPr lang="ru-RU"/>
        </a:p>
      </dgm:t>
    </dgm:pt>
    <dgm:pt modelId="{F0439AF5-ED85-483B-848B-0785B49CAC7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Логика профессионального становления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личности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определяется социальной ситуацией развития и содержанием ведущей деятельности, которые детерминируют появление основных психологических новообразований в каждом возрастном периоде;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E8B33-155F-41B1-9CBC-B938A3DBA345}" type="parTrans" cxnId="{62076617-1228-4C6D-8864-37B5644211DD}">
      <dgm:prSet/>
      <dgm:spPr/>
      <dgm:t>
        <a:bodyPr/>
        <a:lstStyle/>
        <a:p>
          <a:endParaRPr lang="ru-RU"/>
        </a:p>
      </dgm:t>
    </dgm:pt>
    <dgm:pt modelId="{1F2621E8-3C17-4870-B13C-5183C5F66501}" type="sibTrans" cxnId="{62076617-1228-4C6D-8864-37B5644211DD}">
      <dgm:prSet/>
      <dgm:spPr/>
      <dgm:t>
        <a:bodyPr/>
        <a:lstStyle/>
        <a:p>
          <a:endParaRPr lang="ru-RU"/>
        </a:p>
      </dgm:t>
    </dgm:pt>
    <dgm:pt modelId="{5E6CA9AC-A684-430A-9007-D187D25295D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Индивидуальное профессиональное становление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обусловливается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психологикой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развития каждого человека, а также содержанием </a:t>
          </a:r>
          <a:r>
            <a:rPr lang="ru-RU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транспрофессионального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 образования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обеспечивающим конвергенцию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естественнонаучных и специальных дисциплин.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46A56-3A06-46DE-9F08-6BFDEEF3329A}" type="parTrans" cxnId="{36211949-7919-4EE5-9FFF-AB76EC9534A9}">
      <dgm:prSet/>
      <dgm:spPr/>
      <dgm:t>
        <a:bodyPr/>
        <a:lstStyle/>
        <a:p>
          <a:endParaRPr lang="ru-RU"/>
        </a:p>
      </dgm:t>
    </dgm:pt>
    <dgm:pt modelId="{68DC5A27-2B92-404F-9C61-E95DE8D6CB89}" type="sibTrans" cxnId="{36211949-7919-4EE5-9FFF-AB76EC9534A9}">
      <dgm:prSet/>
      <dgm:spPr/>
      <dgm:t>
        <a:bodyPr/>
        <a:lstStyle/>
        <a:p>
          <a:endParaRPr lang="ru-RU"/>
        </a:p>
      </dgm:t>
    </dgm:pt>
    <dgm:pt modelId="{76396906-12CF-465F-B53C-6BE09B3AF4F7}" type="pres">
      <dgm:prSet presAssocID="{F8F9513D-1E7E-4558-80AD-F6F2D714C5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998161-E4BC-4FFA-8136-62194E680E83}" type="pres">
      <dgm:prSet presAssocID="{7EF5E433-B15F-41DB-A95D-84F549EED4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CAC9D-3382-4045-8D3C-B751F37B385D}" type="pres">
      <dgm:prSet presAssocID="{B716F86E-624C-43CE-858D-85E163369A32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28ECAC4-62A5-4B44-AF20-C3D35AF69FC6}" type="pres">
      <dgm:prSet presAssocID="{F0439AF5-ED85-483B-848B-0785B49CAC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94A6-CBB4-4D8C-A208-7AD6BB29D2FF}" type="pres">
      <dgm:prSet presAssocID="{1F2621E8-3C17-4870-B13C-5183C5F66501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2CAFE38-E3F5-4441-9032-641B2F318A12}" type="pres">
      <dgm:prSet presAssocID="{5E6CA9AC-A684-430A-9007-D187D25295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70262-06DA-438B-9DF3-40FDD9F27A16}" type="presOf" srcId="{7EF5E433-B15F-41DB-A95D-84F549EED4E5}" destId="{DA998161-E4BC-4FFA-8136-62194E680E83}" srcOrd="0" destOrd="0" presId="urn:microsoft.com/office/officeart/2005/8/layout/vList2"/>
    <dgm:cxn modelId="{4421C5E7-88A6-4494-B80D-1D80CF6403BD}" srcId="{F8F9513D-1E7E-4558-80AD-F6F2D714C591}" destId="{7EF5E433-B15F-41DB-A95D-84F549EED4E5}" srcOrd="0" destOrd="0" parTransId="{ADA99A4D-11F7-405B-8EC2-0475238CFEDF}" sibTransId="{B716F86E-624C-43CE-858D-85E163369A32}"/>
    <dgm:cxn modelId="{A1E3DC52-B689-4C1D-9AC2-5937237EA24A}" type="presOf" srcId="{F8F9513D-1E7E-4558-80AD-F6F2D714C591}" destId="{76396906-12CF-465F-B53C-6BE09B3AF4F7}" srcOrd="0" destOrd="0" presId="urn:microsoft.com/office/officeart/2005/8/layout/vList2"/>
    <dgm:cxn modelId="{A8077DD4-6FA4-48E0-AD65-7E01BFD520B1}" type="presOf" srcId="{F0439AF5-ED85-483B-848B-0785B49CAC73}" destId="{128ECAC4-62A5-4B44-AF20-C3D35AF69FC6}" srcOrd="0" destOrd="0" presId="urn:microsoft.com/office/officeart/2005/8/layout/vList2"/>
    <dgm:cxn modelId="{62076617-1228-4C6D-8864-37B5644211DD}" srcId="{F8F9513D-1E7E-4558-80AD-F6F2D714C591}" destId="{F0439AF5-ED85-483B-848B-0785B49CAC73}" srcOrd="1" destOrd="0" parTransId="{C7BE8B33-155F-41B1-9CBC-B938A3DBA345}" sibTransId="{1F2621E8-3C17-4870-B13C-5183C5F66501}"/>
    <dgm:cxn modelId="{6AA3BEE9-A7B7-4E6A-9ACF-865FC59A7418}" type="presOf" srcId="{5E6CA9AC-A684-430A-9007-D187D25295DA}" destId="{92CAFE38-E3F5-4441-9032-641B2F318A12}" srcOrd="0" destOrd="0" presId="urn:microsoft.com/office/officeart/2005/8/layout/vList2"/>
    <dgm:cxn modelId="{36211949-7919-4EE5-9FFF-AB76EC9534A9}" srcId="{F8F9513D-1E7E-4558-80AD-F6F2D714C591}" destId="{5E6CA9AC-A684-430A-9007-D187D25295DA}" srcOrd="2" destOrd="0" parTransId="{6FF46A56-3A06-46DE-9F08-6BFDEEF3329A}" sibTransId="{68DC5A27-2B92-404F-9C61-E95DE8D6CB89}"/>
    <dgm:cxn modelId="{5FC9404F-E6F0-49EF-AAB4-385C545A3D7C}" type="presParOf" srcId="{76396906-12CF-465F-B53C-6BE09B3AF4F7}" destId="{DA998161-E4BC-4FFA-8136-62194E680E83}" srcOrd="0" destOrd="0" presId="urn:microsoft.com/office/officeart/2005/8/layout/vList2"/>
    <dgm:cxn modelId="{BC013440-ED97-4B58-96CF-4A592B9200EC}" type="presParOf" srcId="{76396906-12CF-465F-B53C-6BE09B3AF4F7}" destId="{8C1CAC9D-3382-4045-8D3C-B751F37B385D}" srcOrd="1" destOrd="0" presId="urn:microsoft.com/office/officeart/2005/8/layout/vList2"/>
    <dgm:cxn modelId="{3F1DFFD4-75ED-4AAD-9793-A1CCB1C5D5B3}" type="presParOf" srcId="{76396906-12CF-465F-B53C-6BE09B3AF4F7}" destId="{128ECAC4-62A5-4B44-AF20-C3D35AF69FC6}" srcOrd="2" destOrd="0" presId="urn:microsoft.com/office/officeart/2005/8/layout/vList2"/>
    <dgm:cxn modelId="{1B1B67FF-7CA4-4235-AECF-C428795462B2}" type="presParOf" srcId="{76396906-12CF-465F-B53C-6BE09B3AF4F7}" destId="{D0E694A6-CBB4-4D8C-A208-7AD6BB29D2FF}" srcOrd="3" destOrd="0" presId="urn:microsoft.com/office/officeart/2005/8/layout/vList2"/>
    <dgm:cxn modelId="{DB3A8300-D2E9-4DA1-844F-3E2C8547C7D4}" type="presParOf" srcId="{76396906-12CF-465F-B53C-6BE09B3AF4F7}" destId="{92CAFE38-E3F5-4441-9032-641B2F318A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97410-561A-444F-A924-B22A932F60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3DC11D2D-1DCC-42BE-B4F8-84896019F2D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системный;</a:t>
          </a:r>
          <a:endParaRPr lang="ru-RU"/>
        </a:p>
      </dgm:t>
    </dgm:pt>
    <dgm:pt modelId="{4B5E95B9-B089-4C03-BA1C-6BC2759702AF}" type="parTrans" cxnId="{B3E24B0E-FBD0-489F-AB36-331E1E510C9A}">
      <dgm:prSet/>
      <dgm:spPr/>
      <dgm:t>
        <a:bodyPr/>
        <a:lstStyle/>
        <a:p>
          <a:endParaRPr lang="ru-RU"/>
        </a:p>
      </dgm:t>
    </dgm:pt>
    <dgm:pt modelId="{50FE9952-4886-4AAC-94CC-0A661D2B28D6}" type="sibTrans" cxnId="{B3E24B0E-FBD0-489F-AB36-331E1E510C9A}">
      <dgm:prSet/>
      <dgm:spPr/>
      <dgm:t>
        <a:bodyPr/>
        <a:lstStyle/>
        <a:p>
          <a:endParaRPr lang="ru-RU"/>
        </a:p>
      </dgm:t>
    </dgm:pt>
    <dgm:pt modelId="{3D106AFE-7A43-4DF1-B50B-297D7B94043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трансдисциплинарный;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E8B7A-CA4D-4ED4-9E3D-21CC3EB2734F}" type="parTrans" cxnId="{5CDAF6EC-B949-44CD-8A73-B9A3EA2E27A4}">
      <dgm:prSet/>
      <dgm:spPr/>
      <dgm:t>
        <a:bodyPr/>
        <a:lstStyle/>
        <a:p>
          <a:endParaRPr lang="ru-RU"/>
        </a:p>
      </dgm:t>
    </dgm:pt>
    <dgm:pt modelId="{B7EC3F17-0937-4E5C-AE69-A9BC175B81DE}" type="sibTrans" cxnId="{5CDAF6EC-B949-44CD-8A73-B9A3EA2E27A4}">
      <dgm:prSet/>
      <dgm:spPr/>
      <dgm:t>
        <a:bodyPr/>
        <a:lstStyle/>
        <a:p>
          <a:endParaRPr lang="ru-RU"/>
        </a:p>
      </dgm:t>
    </dgm:pt>
    <dgm:pt modelId="{DF062EB2-5022-4321-92BA-AF854313BD1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конвергентный;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21C73-2380-4CEA-912F-064E0564E2E2}" type="parTrans" cxnId="{C602F00A-8CE2-42D0-A5FF-F2F85D825D6E}">
      <dgm:prSet/>
      <dgm:spPr/>
      <dgm:t>
        <a:bodyPr/>
        <a:lstStyle/>
        <a:p>
          <a:endParaRPr lang="ru-RU"/>
        </a:p>
      </dgm:t>
    </dgm:pt>
    <dgm:pt modelId="{897B47F1-913C-4720-BE39-7B5A8A117790}" type="sibTrans" cxnId="{C602F00A-8CE2-42D0-A5FF-F2F85D825D6E}">
      <dgm:prSet/>
      <dgm:spPr/>
      <dgm:t>
        <a:bodyPr/>
        <a:lstStyle/>
        <a:p>
          <a:endParaRPr lang="ru-RU"/>
        </a:p>
      </dgm:t>
    </dgm:pt>
    <dgm:pt modelId="{4783C549-368C-4A31-A552-84032D0A05B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проектный;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0EA42-19A8-463C-80FB-92B8C38C74CD}" type="parTrans" cxnId="{C1896395-954E-4EDC-9276-0EB0697159CD}">
      <dgm:prSet/>
      <dgm:spPr/>
      <dgm:t>
        <a:bodyPr/>
        <a:lstStyle/>
        <a:p>
          <a:endParaRPr lang="ru-RU"/>
        </a:p>
      </dgm:t>
    </dgm:pt>
    <dgm:pt modelId="{6E5E655F-18DE-474A-B02C-60C6B93C57B8}" type="sibTrans" cxnId="{C1896395-954E-4EDC-9276-0EB0697159CD}">
      <dgm:prSet/>
      <dgm:spPr/>
      <dgm:t>
        <a:bodyPr/>
        <a:lstStyle/>
        <a:p>
          <a:endParaRPr lang="ru-RU"/>
        </a:p>
      </dgm:t>
    </dgm:pt>
    <dgm:pt modelId="{5F4AB57F-D6DA-4D75-878F-64625C46D59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темпоральный.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6120A-30AD-4415-A2DC-50E8FE6CA461}" type="parTrans" cxnId="{19FE1DB5-CB14-424D-AF36-79D5BA013C57}">
      <dgm:prSet/>
      <dgm:spPr/>
      <dgm:t>
        <a:bodyPr/>
        <a:lstStyle/>
        <a:p>
          <a:endParaRPr lang="ru-RU"/>
        </a:p>
      </dgm:t>
    </dgm:pt>
    <dgm:pt modelId="{45A28734-FEA5-4C55-A9DC-0BB7185EA6FC}" type="sibTrans" cxnId="{19FE1DB5-CB14-424D-AF36-79D5BA013C57}">
      <dgm:prSet/>
      <dgm:spPr/>
      <dgm:t>
        <a:bodyPr/>
        <a:lstStyle/>
        <a:p>
          <a:endParaRPr lang="ru-RU"/>
        </a:p>
      </dgm:t>
    </dgm:pt>
    <dgm:pt modelId="{300C2F20-061C-40DD-968C-D3C770C5C2DE}" type="pres">
      <dgm:prSet presAssocID="{4CD97410-561A-444F-A924-B22A932F60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495AE-AE79-4BC5-A710-68D1BC385C91}" type="pres">
      <dgm:prSet presAssocID="{3DC11D2D-1DCC-42BE-B4F8-84896019F2D3}" presName="parentText" presStyleLbl="node1" presStyleIdx="0" presStyleCnt="5" custLinFactNeighborX="9326" custLinFactNeighborY="8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AA578-760C-474C-9B9D-D019E40230B3}" type="pres">
      <dgm:prSet presAssocID="{50FE9952-4886-4AAC-94CC-0A661D2B28D6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3FE20AA-920D-4516-87E8-4672F8EE3582}" type="pres">
      <dgm:prSet presAssocID="{3D106AFE-7A43-4DF1-B50B-297D7B9404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6BD61-D931-4E9B-B69F-EC81E11EE7B1}" type="pres">
      <dgm:prSet presAssocID="{B7EC3F17-0937-4E5C-AE69-A9BC175B81DE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288D922-842B-4F84-8829-9097170EA7B0}" type="pres">
      <dgm:prSet presAssocID="{DF062EB2-5022-4321-92BA-AF854313BD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1CBC-AF63-40E7-B853-08C4D6DFAADD}" type="pres">
      <dgm:prSet presAssocID="{897B47F1-913C-4720-BE39-7B5A8A117790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F561524-3E2A-44F7-A899-F05CC0F99C4E}" type="pres">
      <dgm:prSet presAssocID="{4783C549-368C-4A31-A552-84032D0A05B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C8B94-AEC3-45EF-ACF8-AD6204562B5C}" type="pres">
      <dgm:prSet presAssocID="{6E5E655F-18DE-474A-B02C-60C6B93C57B8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76C433D-1C31-4521-AAE8-A56EED3E53D0}" type="pres">
      <dgm:prSet presAssocID="{5F4AB57F-D6DA-4D75-878F-64625C46D5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488C8-A3B0-45C3-8B9B-51B99D615014}" type="presOf" srcId="{3DC11D2D-1DCC-42BE-B4F8-84896019F2D3}" destId="{E11495AE-AE79-4BC5-A710-68D1BC385C91}" srcOrd="0" destOrd="0" presId="urn:microsoft.com/office/officeart/2005/8/layout/vList2"/>
    <dgm:cxn modelId="{88F89690-B50F-431C-9655-FC34BD56E653}" type="presOf" srcId="{DF062EB2-5022-4321-92BA-AF854313BD1C}" destId="{8288D922-842B-4F84-8829-9097170EA7B0}" srcOrd="0" destOrd="0" presId="urn:microsoft.com/office/officeart/2005/8/layout/vList2"/>
    <dgm:cxn modelId="{5CDAF6EC-B949-44CD-8A73-B9A3EA2E27A4}" srcId="{4CD97410-561A-444F-A924-B22A932F60ED}" destId="{3D106AFE-7A43-4DF1-B50B-297D7B94043E}" srcOrd="1" destOrd="0" parTransId="{70BE8B7A-CA4D-4ED4-9E3D-21CC3EB2734F}" sibTransId="{B7EC3F17-0937-4E5C-AE69-A9BC175B81DE}"/>
    <dgm:cxn modelId="{C602F00A-8CE2-42D0-A5FF-F2F85D825D6E}" srcId="{4CD97410-561A-444F-A924-B22A932F60ED}" destId="{DF062EB2-5022-4321-92BA-AF854313BD1C}" srcOrd="2" destOrd="0" parTransId="{DA521C73-2380-4CEA-912F-064E0564E2E2}" sibTransId="{897B47F1-913C-4720-BE39-7B5A8A117790}"/>
    <dgm:cxn modelId="{7D21A031-A2DC-439F-B664-646CBC2A6B90}" type="presOf" srcId="{4CD97410-561A-444F-A924-B22A932F60ED}" destId="{300C2F20-061C-40DD-968C-D3C770C5C2DE}" srcOrd="0" destOrd="0" presId="urn:microsoft.com/office/officeart/2005/8/layout/vList2"/>
    <dgm:cxn modelId="{B3E24B0E-FBD0-489F-AB36-331E1E510C9A}" srcId="{4CD97410-561A-444F-A924-B22A932F60ED}" destId="{3DC11D2D-1DCC-42BE-B4F8-84896019F2D3}" srcOrd="0" destOrd="0" parTransId="{4B5E95B9-B089-4C03-BA1C-6BC2759702AF}" sibTransId="{50FE9952-4886-4AAC-94CC-0A661D2B28D6}"/>
    <dgm:cxn modelId="{C1896395-954E-4EDC-9276-0EB0697159CD}" srcId="{4CD97410-561A-444F-A924-B22A932F60ED}" destId="{4783C549-368C-4A31-A552-84032D0A05B4}" srcOrd="3" destOrd="0" parTransId="{6790EA42-19A8-463C-80FB-92B8C38C74CD}" sibTransId="{6E5E655F-18DE-474A-B02C-60C6B93C57B8}"/>
    <dgm:cxn modelId="{F70A1952-D77F-4AF1-8CA8-F7F0CF7A4678}" type="presOf" srcId="{5F4AB57F-D6DA-4D75-878F-64625C46D591}" destId="{576C433D-1C31-4521-AAE8-A56EED3E53D0}" srcOrd="0" destOrd="0" presId="urn:microsoft.com/office/officeart/2005/8/layout/vList2"/>
    <dgm:cxn modelId="{19FE1DB5-CB14-424D-AF36-79D5BA013C57}" srcId="{4CD97410-561A-444F-A924-B22A932F60ED}" destId="{5F4AB57F-D6DA-4D75-878F-64625C46D591}" srcOrd="4" destOrd="0" parTransId="{3E86120A-30AD-4415-A2DC-50E8FE6CA461}" sibTransId="{45A28734-FEA5-4C55-A9DC-0BB7185EA6FC}"/>
    <dgm:cxn modelId="{1AB0E684-B958-4C0A-85C0-E2BAF0045997}" type="presOf" srcId="{3D106AFE-7A43-4DF1-B50B-297D7B94043E}" destId="{73FE20AA-920D-4516-87E8-4672F8EE3582}" srcOrd="0" destOrd="0" presId="urn:microsoft.com/office/officeart/2005/8/layout/vList2"/>
    <dgm:cxn modelId="{1F111484-E576-445E-92F9-8F9108B78D50}" type="presOf" srcId="{4783C549-368C-4A31-A552-84032D0A05B4}" destId="{EF561524-3E2A-44F7-A899-F05CC0F99C4E}" srcOrd="0" destOrd="0" presId="urn:microsoft.com/office/officeart/2005/8/layout/vList2"/>
    <dgm:cxn modelId="{6F562749-0861-4D8B-B4EE-0115E5BB0EE2}" type="presParOf" srcId="{300C2F20-061C-40DD-968C-D3C770C5C2DE}" destId="{E11495AE-AE79-4BC5-A710-68D1BC385C91}" srcOrd="0" destOrd="0" presId="urn:microsoft.com/office/officeart/2005/8/layout/vList2"/>
    <dgm:cxn modelId="{4CB1902F-38E6-4556-845F-122B7D764270}" type="presParOf" srcId="{300C2F20-061C-40DD-968C-D3C770C5C2DE}" destId="{582AA578-760C-474C-9B9D-D019E40230B3}" srcOrd="1" destOrd="0" presId="urn:microsoft.com/office/officeart/2005/8/layout/vList2"/>
    <dgm:cxn modelId="{AA2E5B83-D3D7-4F23-93CF-BE7C24999CEF}" type="presParOf" srcId="{300C2F20-061C-40DD-968C-D3C770C5C2DE}" destId="{73FE20AA-920D-4516-87E8-4672F8EE3582}" srcOrd="2" destOrd="0" presId="urn:microsoft.com/office/officeart/2005/8/layout/vList2"/>
    <dgm:cxn modelId="{68B8912E-9151-4CF7-A530-500DC186915E}" type="presParOf" srcId="{300C2F20-061C-40DD-968C-D3C770C5C2DE}" destId="{C3E6BD61-D931-4E9B-B69F-EC81E11EE7B1}" srcOrd="3" destOrd="0" presId="urn:microsoft.com/office/officeart/2005/8/layout/vList2"/>
    <dgm:cxn modelId="{A801A3B3-76A1-4DCB-A6B1-CD5C8B967ADC}" type="presParOf" srcId="{300C2F20-061C-40DD-968C-D3C770C5C2DE}" destId="{8288D922-842B-4F84-8829-9097170EA7B0}" srcOrd="4" destOrd="0" presId="urn:microsoft.com/office/officeart/2005/8/layout/vList2"/>
    <dgm:cxn modelId="{498DEA83-106C-4BA2-9855-5BD80733836E}" type="presParOf" srcId="{300C2F20-061C-40DD-968C-D3C770C5C2DE}" destId="{9C431CBC-AF63-40E7-B853-08C4D6DFAADD}" srcOrd="5" destOrd="0" presId="urn:microsoft.com/office/officeart/2005/8/layout/vList2"/>
    <dgm:cxn modelId="{F450105B-E154-4209-8855-55FE05D836BA}" type="presParOf" srcId="{300C2F20-061C-40DD-968C-D3C770C5C2DE}" destId="{EF561524-3E2A-44F7-A899-F05CC0F99C4E}" srcOrd="6" destOrd="0" presId="urn:microsoft.com/office/officeart/2005/8/layout/vList2"/>
    <dgm:cxn modelId="{A9C1EA21-138D-4168-8C8D-D5551C8E4D84}" type="presParOf" srcId="{300C2F20-061C-40DD-968C-D3C770C5C2DE}" destId="{6FCC8B94-AEC3-45EF-ACF8-AD6204562B5C}" srcOrd="7" destOrd="0" presId="urn:microsoft.com/office/officeart/2005/8/layout/vList2"/>
    <dgm:cxn modelId="{17240C93-6464-4978-A5A0-9521412B44EB}" type="presParOf" srcId="{300C2F20-061C-40DD-968C-D3C770C5C2DE}" destId="{576C433D-1C31-4521-AAE8-A56EED3E53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A6AFE6-4AC2-402D-90FD-BD7F97D7FF0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074AE4B-C6DC-484C-9BEC-DE688324545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1. Опережающее содержание обучения. </a:t>
          </a:r>
          <a:endParaRPr lang="ru-RU" dirty="0"/>
        </a:p>
      </dgm:t>
    </dgm:pt>
    <dgm:pt modelId="{6B53726A-599E-4E74-987E-029C817D2CCB}" type="parTrans" cxnId="{5BD93594-1C13-4E93-97DC-F448F32E0C90}">
      <dgm:prSet/>
      <dgm:spPr/>
      <dgm:t>
        <a:bodyPr/>
        <a:lstStyle/>
        <a:p>
          <a:endParaRPr lang="ru-RU"/>
        </a:p>
      </dgm:t>
    </dgm:pt>
    <dgm:pt modelId="{9A884C97-E713-42C3-9D0D-45CC069586F9}" type="sibTrans" cxnId="{5BD93594-1C13-4E93-97DC-F448F32E0C90}">
      <dgm:prSet/>
      <dgm:spPr/>
      <dgm:t>
        <a:bodyPr/>
        <a:lstStyle/>
        <a:p>
          <a:endParaRPr lang="ru-RU"/>
        </a:p>
      </dgm:t>
    </dgm:pt>
    <dgm:pt modelId="{B5ADFCE8-3778-44D5-AAAC-B494472E0DD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2. Вариативность способов достижения образовательных результатов.</a:t>
          </a:r>
        </a:p>
      </dgm:t>
    </dgm:pt>
    <dgm:pt modelId="{39A99E81-75F4-43E2-AD4B-8B96C1A71503}" type="parTrans" cxnId="{33B5633E-F091-4976-90FC-D52EACC4AB6F}">
      <dgm:prSet/>
      <dgm:spPr/>
      <dgm:t>
        <a:bodyPr/>
        <a:lstStyle/>
        <a:p>
          <a:endParaRPr lang="ru-RU"/>
        </a:p>
      </dgm:t>
    </dgm:pt>
    <dgm:pt modelId="{2991FEFC-5FBF-48E6-90AD-B6F974C44DC0}" type="sibTrans" cxnId="{33B5633E-F091-4976-90FC-D52EACC4AB6F}">
      <dgm:prSet/>
      <dgm:spPr/>
      <dgm:t>
        <a:bodyPr/>
        <a:lstStyle/>
        <a:p>
          <a:endParaRPr lang="ru-RU"/>
        </a:p>
      </dgm:t>
    </dgm:pt>
    <dgm:pt modelId="{BC5BCA2B-0F39-4187-9D5E-8127525A4C0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3. Профессионально-педагогическая направленность образовательных программ. </a:t>
          </a:r>
        </a:p>
      </dgm:t>
    </dgm:pt>
    <dgm:pt modelId="{892DDDD3-D322-4027-8874-C8AD64C65E1A}" type="parTrans" cxnId="{7B606209-050F-4E3D-BEDD-C803567B2072}">
      <dgm:prSet/>
      <dgm:spPr/>
      <dgm:t>
        <a:bodyPr/>
        <a:lstStyle/>
        <a:p>
          <a:endParaRPr lang="ru-RU"/>
        </a:p>
      </dgm:t>
    </dgm:pt>
    <dgm:pt modelId="{3DE8DE43-7A9E-4A08-A973-1507DDAA359D}" type="sibTrans" cxnId="{7B606209-050F-4E3D-BEDD-C803567B2072}">
      <dgm:prSet/>
      <dgm:spPr/>
      <dgm:t>
        <a:bodyPr/>
        <a:lstStyle/>
        <a:p>
          <a:endParaRPr lang="ru-RU"/>
        </a:p>
      </dgm:t>
    </dgm:pt>
    <dgm:pt modelId="{2C1D514A-9E9F-49E7-B277-CFD573A1653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Обеспеченность учебно-методической литературой.</a:t>
          </a:r>
        </a:p>
      </dgm:t>
    </dgm:pt>
    <dgm:pt modelId="{D95E4C3C-599E-4E62-A04D-4A25CF2656E1}" type="parTrans" cxnId="{C5DD5418-F374-4707-9F75-BC451B464CA3}">
      <dgm:prSet/>
      <dgm:spPr/>
      <dgm:t>
        <a:bodyPr/>
        <a:lstStyle/>
        <a:p>
          <a:endParaRPr lang="ru-RU"/>
        </a:p>
      </dgm:t>
    </dgm:pt>
    <dgm:pt modelId="{09A310FA-EE71-4A4F-8AE2-6573B5CDBFC9}" type="sibTrans" cxnId="{C5DD5418-F374-4707-9F75-BC451B464CA3}">
      <dgm:prSet/>
      <dgm:spPr/>
      <dgm:t>
        <a:bodyPr/>
        <a:lstStyle/>
        <a:p>
          <a:endParaRPr lang="ru-RU"/>
        </a:p>
      </dgm:t>
    </dgm:pt>
    <dgm:pt modelId="{D8AE1942-FF3D-4013-9BAE-F1DA34C670F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5. Научно-методическое сопровождение и оперативная коррекция технологий обучения.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B19AB-1EA0-4C36-A6B7-A4C1F1F17264}" type="parTrans" cxnId="{0C6479EE-1A53-41B4-BCDD-81C2B193F58B}">
      <dgm:prSet/>
      <dgm:spPr/>
      <dgm:t>
        <a:bodyPr/>
        <a:lstStyle/>
        <a:p>
          <a:endParaRPr lang="ru-RU"/>
        </a:p>
      </dgm:t>
    </dgm:pt>
    <dgm:pt modelId="{530212A9-E6E9-4CA7-9FC0-BEA3274EE725}" type="sibTrans" cxnId="{0C6479EE-1A53-41B4-BCDD-81C2B193F58B}">
      <dgm:prSet/>
      <dgm:spPr/>
      <dgm:t>
        <a:bodyPr/>
        <a:lstStyle/>
        <a:p>
          <a:endParaRPr lang="ru-RU"/>
        </a:p>
      </dgm:t>
    </dgm:pt>
    <dgm:pt modelId="{005924AC-BA51-4459-93D7-488F7B48F4CF}" type="pres">
      <dgm:prSet presAssocID="{BAA6AFE6-4AC2-402D-90FD-BD7F97D7FF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E145B-244C-4399-B65E-20E3404600FC}" type="pres">
      <dgm:prSet presAssocID="{F074AE4B-C6DC-484C-9BEC-DE688324545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CDC7F-7789-40D2-AAC0-BF5CB24CBB4C}" type="pres">
      <dgm:prSet presAssocID="{9A884C97-E713-42C3-9D0D-45CC069586F9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2A9404F-06DC-4658-98C3-C5B61C13A9FA}" type="pres">
      <dgm:prSet presAssocID="{B5ADFCE8-3778-44D5-AAAC-B494472E0D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637B8-C100-4569-BFEB-E2BD2C1A61AD}" type="pres">
      <dgm:prSet presAssocID="{2991FEFC-5FBF-48E6-90AD-B6F974C44DC0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AA2E363-1F3E-47FE-B40C-235A4D8BC5DB}" type="pres">
      <dgm:prSet presAssocID="{BC5BCA2B-0F39-4187-9D5E-8127525A4C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E9A34-EB1C-4AA0-9E24-14269194F29C}" type="pres">
      <dgm:prSet presAssocID="{3DE8DE43-7A9E-4A08-A973-1507DDAA359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65787F1-E663-4D61-9737-94A432465442}" type="pres">
      <dgm:prSet presAssocID="{2C1D514A-9E9F-49E7-B277-CFD573A1653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0DDC1-7415-423D-A062-64D624B6E377}" type="pres">
      <dgm:prSet presAssocID="{09A310FA-EE71-4A4F-8AE2-6573B5CDBFC9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31BFBF6-523E-4A4B-97E5-BA8AAF9BBF9A}" type="pres">
      <dgm:prSet presAssocID="{D8AE1942-FF3D-4013-9BAE-F1DA34C670F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43478-FAA2-4BC1-B2D9-37B9DCF4C464}" type="presOf" srcId="{2C1D514A-9E9F-49E7-B277-CFD573A16535}" destId="{965787F1-E663-4D61-9737-94A432465442}" srcOrd="0" destOrd="0" presId="urn:microsoft.com/office/officeart/2005/8/layout/vList2"/>
    <dgm:cxn modelId="{33B5633E-F091-4976-90FC-D52EACC4AB6F}" srcId="{BAA6AFE6-4AC2-402D-90FD-BD7F97D7FF00}" destId="{B5ADFCE8-3778-44D5-AAAC-B494472E0DDA}" srcOrd="1" destOrd="0" parTransId="{39A99E81-75F4-43E2-AD4B-8B96C1A71503}" sibTransId="{2991FEFC-5FBF-48E6-90AD-B6F974C44DC0}"/>
    <dgm:cxn modelId="{5BD93594-1C13-4E93-97DC-F448F32E0C90}" srcId="{BAA6AFE6-4AC2-402D-90FD-BD7F97D7FF00}" destId="{F074AE4B-C6DC-484C-9BEC-DE6883245450}" srcOrd="0" destOrd="0" parTransId="{6B53726A-599E-4E74-987E-029C817D2CCB}" sibTransId="{9A884C97-E713-42C3-9D0D-45CC069586F9}"/>
    <dgm:cxn modelId="{F7B729B1-50F0-4DB5-B79F-CDB6C67C3F85}" type="presOf" srcId="{B5ADFCE8-3778-44D5-AAAC-B494472E0DDA}" destId="{82A9404F-06DC-4658-98C3-C5B61C13A9FA}" srcOrd="0" destOrd="0" presId="urn:microsoft.com/office/officeart/2005/8/layout/vList2"/>
    <dgm:cxn modelId="{62F71243-DE8D-4FBE-ADA6-D8D0CD4E9476}" type="presOf" srcId="{BAA6AFE6-4AC2-402D-90FD-BD7F97D7FF00}" destId="{005924AC-BA51-4459-93D7-488F7B48F4CF}" srcOrd="0" destOrd="0" presId="urn:microsoft.com/office/officeart/2005/8/layout/vList2"/>
    <dgm:cxn modelId="{9F71CD30-8F00-47AB-B448-5B76238DBCAF}" type="presOf" srcId="{D8AE1942-FF3D-4013-9BAE-F1DA34C670FC}" destId="{431BFBF6-523E-4A4B-97E5-BA8AAF9BBF9A}" srcOrd="0" destOrd="0" presId="urn:microsoft.com/office/officeart/2005/8/layout/vList2"/>
    <dgm:cxn modelId="{C5DD5418-F374-4707-9F75-BC451B464CA3}" srcId="{BAA6AFE6-4AC2-402D-90FD-BD7F97D7FF00}" destId="{2C1D514A-9E9F-49E7-B277-CFD573A16535}" srcOrd="3" destOrd="0" parTransId="{D95E4C3C-599E-4E62-A04D-4A25CF2656E1}" sibTransId="{09A310FA-EE71-4A4F-8AE2-6573B5CDBFC9}"/>
    <dgm:cxn modelId="{7B606209-050F-4E3D-BEDD-C803567B2072}" srcId="{BAA6AFE6-4AC2-402D-90FD-BD7F97D7FF00}" destId="{BC5BCA2B-0F39-4187-9D5E-8127525A4C01}" srcOrd="2" destOrd="0" parTransId="{892DDDD3-D322-4027-8874-C8AD64C65E1A}" sibTransId="{3DE8DE43-7A9E-4A08-A973-1507DDAA359D}"/>
    <dgm:cxn modelId="{34DA9764-C0D7-425D-8F95-BB0901181B00}" type="presOf" srcId="{F074AE4B-C6DC-484C-9BEC-DE6883245450}" destId="{4D4E145B-244C-4399-B65E-20E3404600FC}" srcOrd="0" destOrd="0" presId="urn:microsoft.com/office/officeart/2005/8/layout/vList2"/>
    <dgm:cxn modelId="{21A4154F-D8AC-41BD-B04A-56479D2CE6EC}" type="presOf" srcId="{BC5BCA2B-0F39-4187-9D5E-8127525A4C01}" destId="{BAA2E363-1F3E-47FE-B40C-235A4D8BC5DB}" srcOrd="0" destOrd="0" presId="urn:microsoft.com/office/officeart/2005/8/layout/vList2"/>
    <dgm:cxn modelId="{0C6479EE-1A53-41B4-BCDD-81C2B193F58B}" srcId="{BAA6AFE6-4AC2-402D-90FD-BD7F97D7FF00}" destId="{D8AE1942-FF3D-4013-9BAE-F1DA34C670FC}" srcOrd="4" destOrd="0" parTransId="{AFEB19AB-1EA0-4C36-A6B7-A4C1F1F17264}" sibTransId="{530212A9-E6E9-4CA7-9FC0-BEA3274EE725}"/>
    <dgm:cxn modelId="{DD171F6B-71D3-4C01-9B28-94737A640695}" type="presParOf" srcId="{005924AC-BA51-4459-93D7-488F7B48F4CF}" destId="{4D4E145B-244C-4399-B65E-20E3404600FC}" srcOrd="0" destOrd="0" presId="urn:microsoft.com/office/officeart/2005/8/layout/vList2"/>
    <dgm:cxn modelId="{F2A2E4C4-B1D9-4D92-8798-F3F2A91B7A31}" type="presParOf" srcId="{005924AC-BA51-4459-93D7-488F7B48F4CF}" destId="{CBFCDC7F-7789-40D2-AAC0-BF5CB24CBB4C}" srcOrd="1" destOrd="0" presId="urn:microsoft.com/office/officeart/2005/8/layout/vList2"/>
    <dgm:cxn modelId="{7ED5D2C8-DEB0-4A33-AAAE-13FB5688A361}" type="presParOf" srcId="{005924AC-BA51-4459-93D7-488F7B48F4CF}" destId="{82A9404F-06DC-4658-98C3-C5B61C13A9FA}" srcOrd="2" destOrd="0" presId="urn:microsoft.com/office/officeart/2005/8/layout/vList2"/>
    <dgm:cxn modelId="{3B22D688-B3A0-4A82-85FC-138E452F64B2}" type="presParOf" srcId="{005924AC-BA51-4459-93D7-488F7B48F4CF}" destId="{4D9637B8-C100-4569-BFEB-E2BD2C1A61AD}" srcOrd="3" destOrd="0" presId="urn:microsoft.com/office/officeart/2005/8/layout/vList2"/>
    <dgm:cxn modelId="{3140A6CE-68C8-416B-AF79-18B97EAE1BD3}" type="presParOf" srcId="{005924AC-BA51-4459-93D7-488F7B48F4CF}" destId="{BAA2E363-1F3E-47FE-B40C-235A4D8BC5DB}" srcOrd="4" destOrd="0" presId="urn:microsoft.com/office/officeart/2005/8/layout/vList2"/>
    <dgm:cxn modelId="{30DBF23C-060A-4B66-A712-F56D7FBC62F7}" type="presParOf" srcId="{005924AC-BA51-4459-93D7-488F7B48F4CF}" destId="{313E9A34-EB1C-4AA0-9E24-14269194F29C}" srcOrd="5" destOrd="0" presId="urn:microsoft.com/office/officeart/2005/8/layout/vList2"/>
    <dgm:cxn modelId="{74A6A520-6263-42FC-993F-5F4009A2FEED}" type="presParOf" srcId="{005924AC-BA51-4459-93D7-488F7B48F4CF}" destId="{965787F1-E663-4D61-9737-94A432465442}" srcOrd="6" destOrd="0" presId="urn:microsoft.com/office/officeart/2005/8/layout/vList2"/>
    <dgm:cxn modelId="{8B278251-15B9-4850-BB9B-D8400DF71001}" type="presParOf" srcId="{005924AC-BA51-4459-93D7-488F7B48F4CF}" destId="{28E0DDC1-7415-423D-A062-64D624B6E377}" srcOrd="7" destOrd="0" presId="urn:microsoft.com/office/officeart/2005/8/layout/vList2"/>
    <dgm:cxn modelId="{CB96C246-77E0-4775-BDD9-E577E7B7A1FA}" type="presParOf" srcId="{005924AC-BA51-4459-93D7-488F7B48F4CF}" destId="{431BFBF6-523E-4A4B-97E5-BA8AAF9BBF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F00D6B-867C-4C70-A775-69681082918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4FE36FFD-D881-4050-AB93-FEDF0471973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1. Профессионально-педагогическая направленность содержания и технологий обучения.</a:t>
          </a:r>
          <a:endParaRPr lang="ru-RU" sz="2000" dirty="0"/>
        </a:p>
      </dgm:t>
    </dgm:pt>
    <dgm:pt modelId="{D945F154-3ED4-48B8-A8B4-321FD7A2CD50}" type="parTrans" cxnId="{A20F4134-AA25-4592-9EF5-6F8F57B584AF}">
      <dgm:prSet/>
      <dgm:spPr/>
      <dgm:t>
        <a:bodyPr/>
        <a:lstStyle/>
        <a:p>
          <a:endParaRPr lang="ru-RU" sz="2400"/>
        </a:p>
      </dgm:t>
    </dgm:pt>
    <dgm:pt modelId="{2507D36C-98E5-4A89-BFAC-E18246B30676}" type="sibTrans" cxnId="{A20F4134-AA25-4592-9EF5-6F8F57B584AF}">
      <dgm:prSet/>
      <dgm:spPr/>
      <dgm:t>
        <a:bodyPr/>
        <a:lstStyle/>
        <a:p>
          <a:endParaRPr lang="ru-RU" sz="2400"/>
        </a:p>
      </dgm:t>
    </dgm:pt>
    <dgm:pt modelId="{87C1904F-F078-4C23-B4F2-7C744217C3E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2. Диверсификация профессионально-педагогического образования.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DBEB1-13A4-438B-907C-AEEB1525D404}" type="parTrans" cxnId="{583374A8-993D-47DB-94D2-9D50DA691CC6}">
      <dgm:prSet/>
      <dgm:spPr/>
      <dgm:t>
        <a:bodyPr/>
        <a:lstStyle/>
        <a:p>
          <a:endParaRPr lang="ru-RU" sz="2400"/>
        </a:p>
      </dgm:t>
    </dgm:pt>
    <dgm:pt modelId="{E4E9A28A-825F-4A2B-9AE9-6155905A1542}" type="sibTrans" cxnId="{583374A8-993D-47DB-94D2-9D50DA691CC6}">
      <dgm:prSet/>
      <dgm:spPr/>
      <dgm:t>
        <a:bodyPr/>
        <a:lstStyle/>
        <a:p>
          <a:endParaRPr lang="ru-RU" sz="2400"/>
        </a:p>
      </dgm:t>
    </dgm:pt>
    <dgm:pt modelId="{360733BE-E867-4100-9F3A-57E6789CFC6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Соразвитие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личности, образования и профессиональной деятельности обучающихся.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EF719-0BA2-4CE6-BEC9-E26B53712C76}" type="parTrans" cxnId="{D569F089-44AE-41AC-AE73-355B16453647}">
      <dgm:prSet/>
      <dgm:spPr/>
      <dgm:t>
        <a:bodyPr/>
        <a:lstStyle/>
        <a:p>
          <a:endParaRPr lang="ru-RU" sz="2400"/>
        </a:p>
      </dgm:t>
    </dgm:pt>
    <dgm:pt modelId="{393F35A6-1FC9-4468-932A-059BA33E866A}" type="sibTrans" cxnId="{D569F089-44AE-41AC-AE73-355B16453647}">
      <dgm:prSet/>
      <dgm:spPr/>
      <dgm:t>
        <a:bodyPr/>
        <a:lstStyle/>
        <a:p>
          <a:endParaRPr lang="ru-RU" sz="2400"/>
        </a:p>
      </dgm:t>
    </dgm:pt>
    <dgm:pt modelId="{4919B7A7-23FB-467E-81DB-C4D2F7F3104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4. Вариативность содержания образования.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05FAD-6DB1-44A7-9ED6-B32B9A0FF2B9}" type="parTrans" cxnId="{072171AD-1A4F-4672-B8AE-0E6DFEE1915D}">
      <dgm:prSet/>
      <dgm:spPr/>
      <dgm:t>
        <a:bodyPr/>
        <a:lstStyle/>
        <a:p>
          <a:endParaRPr lang="ru-RU" sz="2400"/>
        </a:p>
      </dgm:t>
    </dgm:pt>
    <dgm:pt modelId="{AAC29A74-DD6F-4BCE-AE9F-88ECB6CC2D9F}" type="sibTrans" cxnId="{072171AD-1A4F-4672-B8AE-0E6DFEE1915D}">
      <dgm:prSet/>
      <dgm:spPr/>
      <dgm:t>
        <a:bodyPr/>
        <a:lstStyle/>
        <a:p>
          <a:endParaRPr lang="ru-RU" sz="2400"/>
        </a:p>
      </dgm:t>
    </dgm:pt>
    <dgm:pt modelId="{1A109F77-920C-4A5A-B65A-363791CE045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5. Сопряжение профессиональных и образовательных стандартов с психолого-педагогическими функциями профессионального образования.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99724-4349-41C6-A899-D0283EB91B8C}" type="parTrans" cxnId="{5A9C5771-064D-4EF3-93F9-0C46C7133F59}">
      <dgm:prSet/>
      <dgm:spPr/>
      <dgm:t>
        <a:bodyPr/>
        <a:lstStyle/>
        <a:p>
          <a:endParaRPr lang="ru-RU" sz="2400"/>
        </a:p>
      </dgm:t>
    </dgm:pt>
    <dgm:pt modelId="{BB21A234-E571-44B7-83AB-41C62191605A}" type="sibTrans" cxnId="{5A9C5771-064D-4EF3-93F9-0C46C7133F59}">
      <dgm:prSet/>
      <dgm:spPr/>
      <dgm:t>
        <a:bodyPr/>
        <a:lstStyle/>
        <a:p>
          <a:endParaRPr lang="ru-RU" sz="2400"/>
        </a:p>
      </dgm:t>
    </dgm:pt>
    <dgm:pt modelId="{697B5259-B1E4-4962-ADF2-9821920C9723}" type="pres">
      <dgm:prSet presAssocID="{BFF00D6B-867C-4C70-A775-696810829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07480-9C96-4798-A61D-329D71167EE7}" type="pres">
      <dgm:prSet presAssocID="{4FE36FFD-D881-4050-AB93-FEDF047197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4CC16-52DD-41B1-8C74-CE12A7DB7B1B}" type="pres">
      <dgm:prSet presAssocID="{2507D36C-98E5-4A89-BFAC-E18246B30676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7550684-55A2-430A-BB9E-C249BF6EB123}" type="pres">
      <dgm:prSet presAssocID="{87C1904F-F078-4C23-B4F2-7C744217C3E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A4227-59EB-4842-9AA7-BCB1135CFB59}" type="pres">
      <dgm:prSet presAssocID="{E4E9A28A-825F-4A2B-9AE9-6155905A1542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3091F1B-B183-4197-85E8-5B1E7DBAC098}" type="pres">
      <dgm:prSet presAssocID="{360733BE-E867-4100-9F3A-57E6789CFC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DB19D-AD8A-4357-B600-96D27D5D4EA5}" type="pres">
      <dgm:prSet presAssocID="{393F35A6-1FC9-4468-932A-059BA33E866A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25E274-5435-46C0-9399-E5F48C52E345}" type="pres">
      <dgm:prSet presAssocID="{4919B7A7-23FB-467E-81DB-C4D2F7F310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DBD35-681D-4E14-A68A-1512B47054B7}" type="pres">
      <dgm:prSet presAssocID="{AAC29A74-DD6F-4BCE-AE9F-88ECB6CC2D9F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603E7C-D2DB-41E5-B428-F1D86746C321}" type="pres">
      <dgm:prSet presAssocID="{1A109F77-920C-4A5A-B65A-363791CE0457}" presName="parentText" presStyleLbl="node1" presStyleIdx="4" presStyleCnt="5" custLinFactY="-415" custLinFactNeighborX="-4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9F089-44AE-41AC-AE73-355B16453647}" srcId="{BFF00D6B-867C-4C70-A775-696810829188}" destId="{360733BE-E867-4100-9F3A-57E6789CFC6F}" srcOrd="2" destOrd="0" parTransId="{E81EF719-0BA2-4CE6-BEC9-E26B53712C76}" sibTransId="{393F35A6-1FC9-4468-932A-059BA33E866A}"/>
    <dgm:cxn modelId="{5A9C5771-064D-4EF3-93F9-0C46C7133F59}" srcId="{BFF00D6B-867C-4C70-A775-696810829188}" destId="{1A109F77-920C-4A5A-B65A-363791CE0457}" srcOrd="4" destOrd="0" parTransId="{90799724-4349-41C6-A899-D0283EB91B8C}" sibTransId="{BB21A234-E571-44B7-83AB-41C62191605A}"/>
    <dgm:cxn modelId="{DEBAB2F3-93FE-4031-9FC5-230F0D8F71E6}" type="presOf" srcId="{1A109F77-920C-4A5A-B65A-363791CE0457}" destId="{6A603E7C-D2DB-41E5-B428-F1D86746C321}" srcOrd="0" destOrd="0" presId="urn:microsoft.com/office/officeart/2005/8/layout/vList2"/>
    <dgm:cxn modelId="{A20F4134-AA25-4592-9EF5-6F8F57B584AF}" srcId="{BFF00D6B-867C-4C70-A775-696810829188}" destId="{4FE36FFD-D881-4050-AB93-FEDF0471973C}" srcOrd="0" destOrd="0" parTransId="{D945F154-3ED4-48B8-A8B4-321FD7A2CD50}" sibTransId="{2507D36C-98E5-4A89-BFAC-E18246B30676}"/>
    <dgm:cxn modelId="{3EE2A299-0EC1-4E28-B4CC-DE1F0DAA9E9E}" type="presOf" srcId="{360733BE-E867-4100-9F3A-57E6789CFC6F}" destId="{03091F1B-B183-4197-85E8-5B1E7DBAC098}" srcOrd="0" destOrd="0" presId="urn:microsoft.com/office/officeart/2005/8/layout/vList2"/>
    <dgm:cxn modelId="{072171AD-1A4F-4672-B8AE-0E6DFEE1915D}" srcId="{BFF00D6B-867C-4C70-A775-696810829188}" destId="{4919B7A7-23FB-467E-81DB-C4D2F7F31043}" srcOrd="3" destOrd="0" parTransId="{64F05FAD-6DB1-44A7-9ED6-B32B9A0FF2B9}" sibTransId="{AAC29A74-DD6F-4BCE-AE9F-88ECB6CC2D9F}"/>
    <dgm:cxn modelId="{EC3EB430-9707-4C30-A824-0D2BAC174B16}" type="presOf" srcId="{4FE36FFD-D881-4050-AB93-FEDF0471973C}" destId="{10707480-9C96-4798-A61D-329D71167EE7}" srcOrd="0" destOrd="0" presId="urn:microsoft.com/office/officeart/2005/8/layout/vList2"/>
    <dgm:cxn modelId="{F965072A-D60B-4066-9D53-CD95D99DF98E}" type="presOf" srcId="{4919B7A7-23FB-467E-81DB-C4D2F7F31043}" destId="{8325E274-5435-46C0-9399-E5F48C52E345}" srcOrd="0" destOrd="0" presId="urn:microsoft.com/office/officeart/2005/8/layout/vList2"/>
    <dgm:cxn modelId="{76068F4D-AC3B-40D9-848D-62DDF159A111}" type="presOf" srcId="{BFF00D6B-867C-4C70-A775-696810829188}" destId="{697B5259-B1E4-4962-ADF2-9821920C9723}" srcOrd="0" destOrd="0" presId="urn:microsoft.com/office/officeart/2005/8/layout/vList2"/>
    <dgm:cxn modelId="{F1648B25-376D-4438-8EFE-AB5CE83845CC}" type="presOf" srcId="{87C1904F-F078-4C23-B4F2-7C744217C3E7}" destId="{37550684-55A2-430A-BB9E-C249BF6EB123}" srcOrd="0" destOrd="0" presId="urn:microsoft.com/office/officeart/2005/8/layout/vList2"/>
    <dgm:cxn modelId="{583374A8-993D-47DB-94D2-9D50DA691CC6}" srcId="{BFF00D6B-867C-4C70-A775-696810829188}" destId="{87C1904F-F078-4C23-B4F2-7C744217C3E7}" srcOrd="1" destOrd="0" parTransId="{5D0DBEB1-13A4-438B-907C-AEEB1525D404}" sibTransId="{E4E9A28A-825F-4A2B-9AE9-6155905A1542}"/>
    <dgm:cxn modelId="{31293A55-B2DC-4ED3-B9E2-3EA188058D96}" type="presParOf" srcId="{697B5259-B1E4-4962-ADF2-9821920C9723}" destId="{10707480-9C96-4798-A61D-329D71167EE7}" srcOrd="0" destOrd="0" presId="urn:microsoft.com/office/officeart/2005/8/layout/vList2"/>
    <dgm:cxn modelId="{67162E0D-FD7A-4A7B-B00E-BA9B3703A8F0}" type="presParOf" srcId="{697B5259-B1E4-4962-ADF2-9821920C9723}" destId="{21B4CC16-52DD-41B1-8C74-CE12A7DB7B1B}" srcOrd="1" destOrd="0" presId="urn:microsoft.com/office/officeart/2005/8/layout/vList2"/>
    <dgm:cxn modelId="{F21B45A6-EE84-4393-980B-DA1B799C25C2}" type="presParOf" srcId="{697B5259-B1E4-4962-ADF2-9821920C9723}" destId="{37550684-55A2-430A-BB9E-C249BF6EB123}" srcOrd="2" destOrd="0" presId="urn:microsoft.com/office/officeart/2005/8/layout/vList2"/>
    <dgm:cxn modelId="{8C5F50F0-C71A-42C0-BF8D-CEFE067D32F0}" type="presParOf" srcId="{697B5259-B1E4-4962-ADF2-9821920C9723}" destId="{022A4227-59EB-4842-9AA7-BCB1135CFB59}" srcOrd="3" destOrd="0" presId="urn:microsoft.com/office/officeart/2005/8/layout/vList2"/>
    <dgm:cxn modelId="{85497843-F1CD-4BC8-AEDB-291F09DEC315}" type="presParOf" srcId="{697B5259-B1E4-4962-ADF2-9821920C9723}" destId="{03091F1B-B183-4197-85E8-5B1E7DBAC098}" srcOrd="4" destOrd="0" presId="urn:microsoft.com/office/officeart/2005/8/layout/vList2"/>
    <dgm:cxn modelId="{262D00E4-E829-42EB-A3D5-DEC98C36C150}" type="presParOf" srcId="{697B5259-B1E4-4962-ADF2-9821920C9723}" destId="{2A9DB19D-AD8A-4357-B600-96D27D5D4EA5}" srcOrd="5" destOrd="0" presId="urn:microsoft.com/office/officeart/2005/8/layout/vList2"/>
    <dgm:cxn modelId="{4D646B5D-6669-4251-8BB1-08D075B3184B}" type="presParOf" srcId="{697B5259-B1E4-4962-ADF2-9821920C9723}" destId="{8325E274-5435-46C0-9399-E5F48C52E345}" srcOrd="6" destOrd="0" presId="urn:microsoft.com/office/officeart/2005/8/layout/vList2"/>
    <dgm:cxn modelId="{9C4BBEF3-8EE5-4082-A920-CB1CBB316894}" type="presParOf" srcId="{697B5259-B1E4-4962-ADF2-9821920C9723}" destId="{E5EDBD35-681D-4E14-A68A-1512B47054B7}" srcOrd="7" destOrd="0" presId="urn:microsoft.com/office/officeart/2005/8/layout/vList2"/>
    <dgm:cxn modelId="{3E10D163-FA49-4286-A74D-ADD39C86F92F}" type="presParOf" srcId="{697B5259-B1E4-4962-ADF2-9821920C9723}" destId="{6A603E7C-D2DB-41E5-B428-F1D86746C3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DD805C-47C8-4678-8BC3-8D0B6F72D9C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DD5B6820-8E9A-42DC-B8B3-536B0091850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Традиционные технологии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: систематизация, визуализированная презентация знаний, информационные и коммуникационные, развивающего обучения, контекстного обучения, социально-профессионального воспитания и др.</a:t>
          </a:r>
          <a:endParaRPr lang="ru-RU" dirty="0"/>
        </a:p>
      </dgm:t>
    </dgm:pt>
    <dgm:pt modelId="{5DD02173-2EB1-468B-B2EF-E85DB85AF173}" type="parTrans" cxnId="{4D293CE7-71F8-4B67-B199-F29A69173450}">
      <dgm:prSet/>
      <dgm:spPr/>
      <dgm:t>
        <a:bodyPr/>
        <a:lstStyle/>
        <a:p>
          <a:endParaRPr lang="ru-RU"/>
        </a:p>
      </dgm:t>
    </dgm:pt>
    <dgm:pt modelId="{F4240D18-A676-4234-BF09-68CF6E758718}" type="sibTrans" cxnId="{4D293CE7-71F8-4B67-B199-F29A69173450}">
      <dgm:prSet/>
      <dgm:spPr/>
      <dgm:t>
        <a:bodyPr/>
        <a:lstStyle/>
        <a:p>
          <a:endParaRPr lang="ru-RU"/>
        </a:p>
      </dgm:t>
    </dgm:pt>
    <dgm:pt modelId="{88BDB27B-D009-4629-BA7C-8D2C43CEB65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Инновационные технологии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форсайт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-проекты,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майноры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высокие гуманитарные образовательные технологии</a:t>
          </a:r>
        </a:p>
      </dgm:t>
    </dgm:pt>
    <dgm:pt modelId="{8574A4A0-9C7D-4E94-A7F4-B59FF5B5982F}" type="parTrans" cxnId="{7F01FC71-D183-411B-AC56-8D489710E1C7}">
      <dgm:prSet/>
      <dgm:spPr/>
      <dgm:t>
        <a:bodyPr/>
        <a:lstStyle/>
        <a:p>
          <a:endParaRPr lang="ru-RU"/>
        </a:p>
      </dgm:t>
    </dgm:pt>
    <dgm:pt modelId="{F072AE00-45BA-4A07-9871-D524D216D0EB}" type="sibTrans" cxnId="{7F01FC71-D183-411B-AC56-8D489710E1C7}">
      <dgm:prSet/>
      <dgm:spPr/>
      <dgm:t>
        <a:bodyPr/>
        <a:lstStyle/>
        <a:p>
          <a:endParaRPr lang="ru-RU"/>
        </a:p>
      </dgm:t>
    </dgm:pt>
    <dgm:pt modelId="{26374A2E-B719-43FC-877A-C450AF95139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1" smtClean="0">
              <a:latin typeface="Arial" panose="020B0604020202020204" pitchFamily="34" charset="0"/>
              <a:cs typeface="Arial" panose="020B0604020202020204" pitchFamily="34" charset="0"/>
            </a:rPr>
            <a:t>Гуманитарные технологии</a:t>
          </a:r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: дискуссии и модерации, проектные технологии, кейс-технологии, игровые методы, тренинги, вебинары и др.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4D023-AC7E-4877-B305-6DCDC6062A35}" type="parTrans" cxnId="{C62971A5-0672-44FF-AEB5-174A160F7F3B}">
      <dgm:prSet/>
      <dgm:spPr/>
      <dgm:t>
        <a:bodyPr/>
        <a:lstStyle/>
        <a:p>
          <a:endParaRPr lang="ru-RU"/>
        </a:p>
      </dgm:t>
    </dgm:pt>
    <dgm:pt modelId="{98AA5543-53AB-4B05-AD8B-5A73AC202109}" type="sibTrans" cxnId="{C62971A5-0672-44FF-AEB5-174A160F7F3B}">
      <dgm:prSet/>
      <dgm:spPr/>
      <dgm:t>
        <a:bodyPr/>
        <a:lstStyle/>
        <a:p>
          <a:endParaRPr lang="ru-RU"/>
        </a:p>
      </dgm:t>
    </dgm:pt>
    <dgm:pt modelId="{D7C0EF60-6E04-4C80-B53F-0C19BEB6384A}" type="pres">
      <dgm:prSet presAssocID="{B7DD805C-47C8-4678-8BC3-8D0B6F72D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18FA5-BB50-4232-9760-6E70C0FE195B}" type="pres">
      <dgm:prSet presAssocID="{DD5B6820-8E9A-42DC-B8B3-536B009185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3EC3B-278F-415D-A433-4945CBD38A5A}" type="pres">
      <dgm:prSet presAssocID="{F4240D18-A676-4234-BF09-68CF6E758718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BFE071B-006F-45DB-A321-CB4D9C3D9AB0}" type="pres">
      <dgm:prSet presAssocID="{88BDB27B-D009-4629-BA7C-8D2C43CEB6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56EE2-DFDF-4395-9602-9AF20C2A23F7}" type="pres">
      <dgm:prSet presAssocID="{F072AE00-45BA-4A07-9871-D524D216D0EB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F7A37B3-6E15-4FBB-9A2A-3DB61561BFCC}" type="pres">
      <dgm:prSet presAssocID="{26374A2E-B719-43FC-877A-C450AF9513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93CE7-71F8-4B67-B199-F29A69173450}" srcId="{B7DD805C-47C8-4678-8BC3-8D0B6F72D9C3}" destId="{DD5B6820-8E9A-42DC-B8B3-536B00918509}" srcOrd="0" destOrd="0" parTransId="{5DD02173-2EB1-468B-B2EF-E85DB85AF173}" sibTransId="{F4240D18-A676-4234-BF09-68CF6E758718}"/>
    <dgm:cxn modelId="{C62971A5-0672-44FF-AEB5-174A160F7F3B}" srcId="{B7DD805C-47C8-4678-8BC3-8D0B6F72D9C3}" destId="{26374A2E-B719-43FC-877A-C450AF95139D}" srcOrd="2" destOrd="0" parTransId="{C464D023-AC7E-4877-B305-6DCDC6062A35}" sibTransId="{98AA5543-53AB-4B05-AD8B-5A73AC202109}"/>
    <dgm:cxn modelId="{6E61FA19-3228-4D2A-B58C-E46AF79620B9}" type="presOf" srcId="{DD5B6820-8E9A-42DC-B8B3-536B00918509}" destId="{B6718FA5-BB50-4232-9760-6E70C0FE195B}" srcOrd="0" destOrd="0" presId="urn:microsoft.com/office/officeart/2005/8/layout/vList2"/>
    <dgm:cxn modelId="{7CC30DCD-9D86-4D56-B49B-D71697C74CA0}" type="presOf" srcId="{26374A2E-B719-43FC-877A-C450AF95139D}" destId="{6F7A37B3-6E15-4FBB-9A2A-3DB61561BFCC}" srcOrd="0" destOrd="0" presId="urn:microsoft.com/office/officeart/2005/8/layout/vList2"/>
    <dgm:cxn modelId="{93F9F620-0401-4AC0-B9D4-38849011473E}" type="presOf" srcId="{B7DD805C-47C8-4678-8BC3-8D0B6F72D9C3}" destId="{D7C0EF60-6E04-4C80-B53F-0C19BEB6384A}" srcOrd="0" destOrd="0" presId="urn:microsoft.com/office/officeart/2005/8/layout/vList2"/>
    <dgm:cxn modelId="{E0FA22A3-7FB2-4AED-ADED-EB8F7FAD3438}" type="presOf" srcId="{88BDB27B-D009-4629-BA7C-8D2C43CEB650}" destId="{3BFE071B-006F-45DB-A321-CB4D9C3D9AB0}" srcOrd="0" destOrd="0" presId="urn:microsoft.com/office/officeart/2005/8/layout/vList2"/>
    <dgm:cxn modelId="{7F01FC71-D183-411B-AC56-8D489710E1C7}" srcId="{B7DD805C-47C8-4678-8BC3-8D0B6F72D9C3}" destId="{88BDB27B-D009-4629-BA7C-8D2C43CEB650}" srcOrd="1" destOrd="0" parTransId="{8574A4A0-9C7D-4E94-A7F4-B59FF5B5982F}" sibTransId="{F072AE00-45BA-4A07-9871-D524D216D0EB}"/>
    <dgm:cxn modelId="{201CFA24-95DA-4998-8345-A9253C3378AA}" type="presParOf" srcId="{D7C0EF60-6E04-4C80-B53F-0C19BEB6384A}" destId="{B6718FA5-BB50-4232-9760-6E70C0FE195B}" srcOrd="0" destOrd="0" presId="urn:microsoft.com/office/officeart/2005/8/layout/vList2"/>
    <dgm:cxn modelId="{0772EF2B-1EB6-4D71-A3C6-B015B7682CEB}" type="presParOf" srcId="{D7C0EF60-6E04-4C80-B53F-0C19BEB6384A}" destId="{AC63EC3B-278F-415D-A433-4945CBD38A5A}" srcOrd="1" destOrd="0" presId="urn:microsoft.com/office/officeart/2005/8/layout/vList2"/>
    <dgm:cxn modelId="{A189A19C-4ED9-4A05-A7E5-5C2BF63F320F}" type="presParOf" srcId="{D7C0EF60-6E04-4C80-B53F-0C19BEB6384A}" destId="{3BFE071B-006F-45DB-A321-CB4D9C3D9AB0}" srcOrd="2" destOrd="0" presId="urn:microsoft.com/office/officeart/2005/8/layout/vList2"/>
    <dgm:cxn modelId="{C504597D-F7E9-4B95-8DD9-8DF385F10E82}" type="presParOf" srcId="{D7C0EF60-6E04-4C80-B53F-0C19BEB6384A}" destId="{66D56EE2-DFDF-4395-9602-9AF20C2A23F7}" srcOrd="3" destOrd="0" presId="urn:microsoft.com/office/officeart/2005/8/layout/vList2"/>
    <dgm:cxn modelId="{8B5DF213-F005-40DD-891D-CE452ADBBDCD}" type="presParOf" srcId="{D7C0EF60-6E04-4C80-B53F-0C19BEB6384A}" destId="{6F7A37B3-6E15-4FBB-9A2A-3DB61561BF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6AF83B-AA89-44B6-8995-8BCC23B4992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7BB686C-3304-4109-8CDA-380DE765246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1. Дополнительная годичная производственно-технологическая </a:t>
          </a:r>
          <a:r>
            <a:rPr lang="ru-RU" sz="2400" b="1" i="1" dirty="0" smtClean="0">
              <a:latin typeface="Arial" panose="020B0604020202020204" pitchFamily="34" charset="0"/>
              <a:cs typeface="Arial" panose="020B0604020202020204" pitchFamily="34" charset="0"/>
            </a:rPr>
            <a:t>стажировка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dirty="0" smtClean="0">
              <a:latin typeface="Arial" panose="020B0604020202020204" pitchFamily="34" charset="0"/>
              <a:cs typeface="Arial" panose="020B0604020202020204" pitchFamily="34" charset="0"/>
            </a:rPr>
            <a:t>интернатура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в силу недостаточного уровня отраслевой (производственно-технологической) подготовки для реализации профессионально-педагогической деятельности профессий СПО в рамках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бакалавриата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/>
        </a:p>
      </dgm:t>
    </dgm:pt>
    <dgm:pt modelId="{510DECDD-444E-4746-A718-27B0711733EA}" type="parTrans" cxnId="{A0A17998-2BF7-4DFD-901F-AC070DA3A9F3}">
      <dgm:prSet/>
      <dgm:spPr/>
      <dgm:t>
        <a:bodyPr/>
        <a:lstStyle/>
        <a:p>
          <a:endParaRPr lang="ru-RU" sz="2000"/>
        </a:p>
      </dgm:t>
    </dgm:pt>
    <dgm:pt modelId="{61CAF871-5B80-463B-A40A-3B781D14879B}" type="sibTrans" cxnId="{A0A17998-2BF7-4DFD-901F-AC070DA3A9F3}">
      <dgm:prSet/>
      <dgm:spPr/>
      <dgm:t>
        <a:bodyPr/>
        <a:lstStyle/>
        <a:p>
          <a:endParaRPr lang="ru-RU" sz="2000"/>
        </a:p>
      </dgm:t>
    </dgm:pt>
    <dgm:pt modelId="{05595EB0-E391-4665-94C4-D8ECC9C2B33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2400" b="1" i="1" dirty="0" smtClean="0">
              <a:latin typeface="Arial" panose="020B0604020202020204" pitchFamily="34" charset="0"/>
              <a:cs typeface="Arial" panose="020B0604020202020204" pitchFamily="34" charset="0"/>
            </a:rPr>
            <a:t>Магистерская подготовка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педагогов</a:t>
          </a:r>
          <a:r>
            <a:rPr lang="ru-RU" sz="24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из числа лиц имеющих высшее базовое отраслевое образование, интегрирующая производственно-технологическую и психолого-педагогическую подготовку в профессионально-педагогическую квалификационную характеристику педагога.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22E2C-D1AD-406B-9B6E-532FC00FD49E}" type="parTrans" cxnId="{3B5BBDD1-4C6B-4FE4-B86E-7BDCB606F9CF}">
      <dgm:prSet/>
      <dgm:spPr/>
      <dgm:t>
        <a:bodyPr/>
        <a:lstStyle/>
        <a:p>
          <a:endParaRPr lang="ru-RU" sz="2000"/>
        </a:p>
      </dgm:t>
    </dgm:pt>
    <dgm:pt modelId="{0B508DDC-47EA-4DF6-896F-5E6FD12C45D8}" type="sibTrans" cxnId="{3B5BBDD1-4C6B-4FE4-B86E-7BDCB606F9CF}">
      <dgm:prSet/>
      <dgm:spPr/>
      <dgm:t>
        <a:bodyPr/>
        <a:lstStyle/>
        <a:p>
          <a:endParaRPr lang="ru-RU" sz="2000"/>
        </a:p>
      </dgm:t>
    </dgm:pt>
    <dgm:pt modelId="{FF02EDBE-E2FB-41B7-97E6-049EE254C5F4}" type="pres">
      <dgm:prSet presAssocID="{966AF83B-AA89-44B6-8995-8BCC23B49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50162-52EC-4F4D-892B-A63ADABCD391}" type="pres">
      <dgm:prSet presAssocID="{87BB686C-3304-4109-8CDA-380DE7652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DE02E-117A-43BC-AF8A-01E48D67BF85}" type="pres">
      <dgm:prSet presAssocID="{61CAF871-5B80-463B-A40A-3B781D14879B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F899F8-85AD-437B-B470-EEEA154CD8C7}" type="pres">
      <dgm:prSet presAssocID="{05595EB0-E391-4665-94C4-D8ECC9C2B3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C4F50-7CAA-4C29-AD31-AC77C912B3B0}" type="presOf" srcId="{966AF83B-AA89-44B6-8995-8BCC23B4992F}" destId="{FF02EDBE-E2FB-41B7-97E6-049EE254C5F4}" srcOrd="0" destOrd="0" presId="urn:microsoft.com/office/officeart/2005/8/layout/vList2"/>
    <dgm:cxn modelId="{FDCE1984-82B0-491E-B0A2-308E4337858A}" type="presOf" srcId="{87BB686C-3304-4109-8CDA-380DE7652462}" destId="{71F50162-52EC-4F4D-892B-A63ADABCD391}" srcOrd="0" destOrd="0" presId="urn:microsoft.com/office/officeart/2005/8/layout/vList2"/>
    <dgm:cxn modelId="{AE133CE4-416C-4435-9F42-EB4F20BE39D1}" type="presOf" srcId="{05595EB0-E391-4665-94C4-D8ECC9C2B332}" destId="{7FF899F8-85AD-437B-B470-EEEA154CD8C7}" srcOrd="0" destOrd="0" presId="urn:microsoft.com/office/officeart/2005/8/layout/vList2"/>
    <dgm:cxn modelId="{3B5BBDD1-4C6B-4FE4-B86E-7BDCB606F9CF}" srcId="{966AF83B-AA89-44B6-8995-8BCC23B4992F}" destId="{05595EB0-E391-4665-94C4-D8ECC9C2B332}" srcOrd="1" destOrd="0" parTransId="{58A22E2C-D1AD-406B-9B6E-532FC00FD49E}" sibTransId="{0B508DDC-47EA-4DF6-896F-5E6FD12C45D8}"/>
    <dgm:cxn modelId="{A0A17998-2BF7-4DFD-901F-AC070DA3A9F3}" srcId="{966AF83B-AA89-44B6-8995-8BCC23B4992F}" destId="{87BB686C-3304-4109-8CDA-380DE7652462}" srcOrd="0" destOrd="0" parTransId="{510DECDD-444E-4746-A718-27B0711733EA}" sibTransId="{61CAF871-5B80-463B-A40A-3B781D14879B}"/>
    <dgm:cxn modelId="{DF78D02C-42DC-4471-8499-15922E2CD104}" type="presParOf" srcId="{FF02EDBE-E2FB-41B7-97E6-049EE254C5F4}" destId="{71F50162-52EC-4F4D-892B-A63ADABCD391}" srcOrd="0" destOrd="0" presId="urn:microsoft.com/office/officeart/2005/8/layout/vList2"/>
    <dgm:cxn modelId="{4435402A-3FE2-4714-95A2-9CD601163DAD}" type="presParOf" srcId="{FF02EDBE-E2FB-41B7-97E6-049EE254C5F4}" destId="{96DDE02E-117A-43BC-AF8A-01E48D67BF85}" srcOrd="1" destOrd="0" presId="urn:microsoft.com/office/officeart/2005/8/layout/vList2"/>
    <dgm:cxn modelId="{E59DB779-E39F-47C9-8B67-D68A41C18F5B}" type="presParOf" srcId="{FF02EDBE-E2FB-41B7-97E6-049EE254C5F4}" destId="{7FF899F8-85AD-437B-B470-EEEA154CD8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AD8D-239C-4C94-8E95-3AF491D7FA3A}">
      <dsp:nvSpPr>
        <dsp:cNvPr id="0" name=""/>
        <dsp:cNvSpPr/>
      </dsp:nvSpPr>
      <dsp:spPr>
        <a:xfrm>
          <a:off x="0" y="955"/>
          <a:ext cx="7941735" cy="782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Конвергенция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психолого-педагогических и производственно-технологических компетенций в практико-ориентированной педагогической деятельности.</a:t>
          </a:r>
          <a:endParaRPr lang="ru-RU" sz="1800" kern="1200" dirty="0"/>
        </a:p>
      </dsp:txBody>
      <dsp:txXfrm>
        <a:off x="38190" y="39145"/>
        <a:ext cx="7865355" cy="705943"/>
      </dsp:txXfrm>
    </dsp:sp>
    <dsp:sp modelId="{294F91AA-6D81-45FF-A065-D27DD6C5A98B}">
      <dsp:nvSpPr>
        <dsp:cNvPr id="0" name=""/>
        <dsp:cNvSpPr/>
      </dsp:nvSpPr>
      <dsp:spPr>
        <a:xfrm>
          <a:off x="0" y="795021"/>
          <a:ext cx="7941735" cy="782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Высокая динамичность мира профессий.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90" y="833211"/>
        <a:ext cx="7865355" cy="705943"/>
      </dsp:txXfrm>
    </dsp:sp>
    <dsp:sp modelId="{50AC354B-B11B-4017-B3C4-3C1E30ECB116}">
      <dsp:nvSpPr>
        <dsp:cNvPr id="0" name=""/>
        <dsp:cNvSpPr/>
      </dsp:nvSpPr>
      <dsp:spPr>
        <a:xfrm>
          <a:off x="0" y="1589086"/>
          <a:ext cx="7941735" cy="782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Подготовка педагогов, обеспечивающих обучение на разных стадиях профессионального становления личности.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90" y="1627276"/>
        <a:ext cx="7865355" cy="705943"/>
      </dsp:txXfrm>
    </dsp:sp>
    <dsp:sp modelId="{0B26A972-F4B9-4ED3-A9F8-CB837C881714}">
      <dsp:nvSpPr>
        <dsp:cNvPr id="0" name=""/>
        <dsp:cNvSpPr/>
      </dsp:nvSpPr>
      <dsp:spPr>
        <a:xfrm>
          <a:off x="0" y="2383152"/>
          <a:ext cx="7941735" cy="782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Формирование «навыков будущего», обеспечивающих адаптацию и мобильность специалистов.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90" y="2421342"/>
        <a:ext cx="7865355" cy="705943"/>
      </dsp:txXfrm>
    </dsp:sp>
    <dsp:sp modelId="{50DD893C-B7FE-488E-98CF-8CFA221C66F0}">
      <dsp:nvSpPr>
        <dsp:cNvPr id="0" name=""/>
        <dsp:cNvSpPr/>
      </dsp:nvSpPr>
      <dsp:spPr>
        <a:xfrm>
          <a:off x="0" y="3177217"/>
          <a:ext cx="7941735" cy="782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Цифровые технологии.</a:t>
          </a:r>
        </a:p>
      </dsp:txBody>
      <dsp:txXfrm>
        <a:off x="38190" y="3215407"/>
        <a:ext cx="7865355" cy="705943"/>
      </dsp:txXfrm>
    </dsp:sp>
    <dsp:sp modelId="{53D2A1B2-5432-4FDF-B8A4-1F57D7883193}">
      <dsp:nvSpPr>
        <dsp:cNvPr id="0" name=""/>
        <dsp:cNvSpPr/>
      </dsp:nvSpPr>
      <dsp:spPr>
        <a:xfrm>
          <a:off x="0" y="3971282"/>
          <a:ext cx="7941735" cy="782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Система сетевого повышения квалификации и переподготовки.</a:t>
          </a:r>
          <a:endParaRPr lang="ru-RU" sz="1800" kern="1200" dirty="0"/>
        </a:p>
      </dsp:txBody>
      <dsp:txXfrm>
        <a:off x="38190" y="4009472"/>
        <a:ext cx="7865355" cy="7059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55893-2DF1-4128-8D7F-0C0FF8023641}">
      <dsp:nvSpPr>
        <dsp:cNvPr id="0" name=""/>
        <dsp:cNvSpPr/>
      </dsp:nvSpPr>
      <dsp:spPr>
        <a:xfrm>
          <a:off x="0" y="114217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психолого-педагогической квалификации 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педагогических работников СПО.</a:t>
          </a:r>
          <a:endParaRPr lang="ru-RU" sz="2100" kern="1200" dirty="0"/>
        </a:p>
      </dsp:txBody>
      <dsp:txXfrm>
        <a:off x="54423" y="168640"/>
        <a:ext cx="7645624" cy="1006017"/>
      </dsp:txXfrm>
    </dsp:sp>
    <dsp:sp modelId="{8DC790B4-E0E7-44E5-8F6B-C0779066D899}">
      <dsp:nvSpPr>
        <dsp:cNvPr id="0" name=""/>
        <dsp:cNvSpPr/>
      </dsp:nvSpPr>
      <dsp:spPr>
        <a:xfrm>
          <a:off x="0" y="1289560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Обеспечение нового уровня профессионального развития педагога – </a:t>
          </a:r>
          <a:r>
            <a:rPr lang="ru-RU" sz="21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транспрофессионализм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3" y="1343983"/>
        <a:ext cx="7645624" cy="1006017"/>
      </dsp:txXfrm>
    </dsp:sp>
    <dsp:sp modelId="{9730EC19-3867-4D6D-B3D3-1E6952A18128}">
      <dsp:nvSpPr>
        <dsp:cNvPr id="0" name=""/>
        <dsp:cNvSpPr/>
      </dsp:nvSpPr>
      <dsp:spPr>
        <a:xfrm>
          <a:off x="0" y="2464904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Преобразование  контента производственно-технологической подготовки педагогов профессионального образования в </a:t>
          </a:r>
          <a:r>
            <a:rPr lang="ru-RU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проектно-ориентированный формат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3" y="2519327"/>
        <a:ext cx="7645624" cy="1006017"/>
      </dsp:txXfrm>
    </dsp:sp>
    <dsp:sp modelId="{93C336C6-F269-4444-A1DB-AF713F2D086F}">
      <dsp:nvSpPr>
        <dsp:cNvPr id="0" name=""/>
        <dsp:cNvSpPr/>
      </dsp:nvSpPr>
      <dsp:spPr>
        <a:xfrm>
          <a:off x="0" y="3640248"/>
          <a:ext cx="7754470" cy="1114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6. Переход от традиционных форм обучения к </a:t>
          </a:r>
          <a:r>
            <a:rPr lang="ru-RU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конвергентной стратегии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обеспечивающей формирование специалистов-</a:t>
          </a:r>
          <a:r>
            <a:rPr lang="ru-RU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траснпрофессионалов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3" y="3694671"/>
        <a:ext cx="7645624" cy="10060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483FB-382D-4B94-BCD3-B5E9FE590661}">
      <dsp:nvSpPr>
        <dsp:cNvPr id="0" name=""/>
        <dsp:cNvSpPr/>
      </dsp:nvSpPr>
      <dsp:spPr>
        <a:xfrm>
          <a:off x="0" y="51928"/>
          <a:ext cx="7790330" cy="1351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«4К» компетенций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- коммуникация, креативность, критическое мышление и командная работа.</a:t>
          </a:r>
          <a:endParaRPr lang="ru-RU" sz="2000" kern="1200" dirty="0"/>
        </a:p>
      </dsp:txBody>
      <dsp:txXfrm>
        <a:off x="65967" y="117895"/>
        <a:ext cx="7658396" cy="1219416"/>
      </dsp:txXfrm>
    </dsp:sp>
    <dsp:sp modelId="{6B5073DF-105E-4862-AC7B-D837305BAAC1}">
      <dsp:nvSpPr>
        <dsp:cNvPr id="0" name=""/>
        <dsp:cNvSpPr/>
      </dsp:nvSpPr>
      <dsp:spPr>
        <a:xfrm>
          <a:off x="0" y="1460878"/>
          <a:ext cx="7790330" cy="853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8. «Мягкие» </a:t>
          </a:r>
          <a:r>
            <a:rPr lang="ru-RU" sz="24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soft-skills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83" y="1502561"/>
        <a:ext cx="7706964" cy="770511"/>
      </dsp:txXfrm>
    </dsp:sp>
    <dsp:sp modelId="{56534E8B-312D-4AD4-94C6-E5DA292D4589}">
      <dsp:nvSpPr>
        <dsp:cNvPr id="0" name=""/>
        <dsp:cNvSpPr/>
      </dsp:nvSpPr>
      <dsp:spPr>
        <a:xfrm>
          <a:off x="0" y="2412198"/>
          <a:ext cx="7790330" cy="1351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9. Организация </a:t>
          </a: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открытого ППО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дистанционно обеспеченного научно-учебно-методическими материалами, по «коротким» программам СПО, профессиональной подготовки и переподготовки, повышения квалификации.</a:t>
          </a:r>
        </a:p>
      </dsp:txBody>
      <dsp:txXfrm>
        <a:off x="65967" y="2478165"/>
        <a:ext cx="7658396" cy="1219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BEFF6-ECF0-4B40-9642-5324FF7DDBD9}">
      <dsp:nvSpPr>
        <dsp:cNvPr id="0" name=""/>
        <dsp:cNvSpPr/>
      </dsp:nvSpPr>
      <dsp:spPr>
        <a:xfrm>
          <a:off x="0" y="174413"/>
          <a:ext cx="7357533" cy="4414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indent="45720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Опережающее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обеспечение педагогами профессионального обучения запросов российской экономики и рынка труда;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теоретико-методологических основ системы непрерывного профессионально-педагогического образования и прикладных достижений профессиональной педагогики в национальную образовательную систему;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распространение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передового опыта подготовки кадрового потенциала, соответствующего перспективам социально-экономического развития страны.</a:t>
          </a:r>
          <a:endParaRPr lang="ru-RU" sz="2400" kern="1200" dirty="0"/>
        </a:p>
      </dsp:txBody>
      <dsp:txXfrm>
        <a:off x="0" y="174413"/>
        <a:ext cx="7357533" cy="4414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FFBAC-C784-445E-9CB3-F17AF7A29727}">
      <dsp:nvSpPr>
        <dsp:cNvPr id="0" name=""/>
        <dsp:cNvSpPr/>
      </dsp:nvSpPr>
      <dsp:spPr>
        <a:xfrm>
          <a:off x="0" y="229236"/>
          <a:ext cx="7501466" cy="45008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indent="457200" algn="just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Теоретическое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обоснование 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модели профессионально-квалификационной структуры педагогов профессионального образования,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научно-методического обеспечения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опережающего содержания обучения обучающихся, выбора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эффективных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технологий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средств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навигации учебного процесса и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инструментов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оценки достижений субъектов профессионально-педагогической деятельности.</a:t>
          </a:r>
          <a:endParaRPr lang="ru-RU" sz="2600" kern="1200" dirty="0"/>
        </a:p>
      </dsp:txBody>
      <dsp:txXfrm>
        <a:off x="0" y="229236"/>
        <a:ext cx="7501466" cy="4500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98161-E4BC-4FFA-8136-62194E680E83}">
      <dsp:nvSpPr>
        <dsp:cNvPr id="0" name=""/>
        <dsp:cNvSpPr/>
      </dsp:nvSpPr>
      <dsp:spPr>
        <a:xfrm>
          <a:off x="0" y="168064"/>
          <a:ext cx="7772398" cy="1556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Системообразующая функция непрерывного профессионально-педагогического образования выполняет </a:t>
          </a: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концепция профессионального становления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человека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начиная с формирования его профессиональных намерений до завершения профессиональной деятельности; </a:t>
          </a:r>
          <a:endParaRPr lang="ru-RU" sz="1900" kern="1200" dirty="0"/>
        </a:p>
      </dsp:txBody>
      <dsp:txXfrm>
        <a:off x="75963" y="244027"/>
        <a:ext cx="7620472" cy="1404174"/>
      </dsp:txXfrm>
    </dsp:sp>
    <dsp:sp modelId="{128ECAC4-62A5-4B44-AF20-C3D35AF69FC6}">
      <dsp:nvSpPr>
        <dsp:cNvPr id="0" name=""/>
        <dsp:cNvSpPr/>
      </dsp:nvSpPr>
      <dsp:spPr>
        <a:xfrm>
          <a:off x="0" y="1778884"/>
          <a:ext cx="7772398" cy="1556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Логика профессионального становления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личности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определяется социальной ситуацией развития и содержанием ведущей деятельности, которые детерминируют появление основных психологических новообразований в каждом возрастном периоде;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63" y="1854847"/>
        <a:ext cx="7620472" cy="1404174"/>
      </dsp:txXfrm>
    </dsp:sp>
    <dsp:sp modelId="{92CAFE38-E3F5-4441-9032-641B2F318A12}">
      <dsp:nvSpPr>
        <dsp:cNvPr id="0" name=""/>
        <dsp:cNvSpPr/>
      </dsp:nvSpPr>
      <dsp:spPr>
        <a:xfrm>
          <a:off x="0" y="3389704"/>
          <a:ext cx="7772398" cy="1556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Индивидуальное профессиональное становление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обусловливается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психологикой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развития каждого человека, а также содержанием </a:t>
          </a:r>
          <a:r>
            <a:rPr lang="ru-RU" sz="19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транспрофессионального</a:t>
          </a:r>
          <a:r>
            <a:rPr lang="ru-RU" sz="19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образования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обеспечивающим конвергенцию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социогуманитарных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естественнонаучных и специальных дисциплин.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63" y="3465667"/>
        <a:ext cx="7620472" cy="1404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95AE-AE79-4BC5-A710-68D1BC385C91}">
      <dsp:nvSpPr>
        <dsp:cNvPr id="0" name=""/>
        <dsp:cNvSpPr/>
      </dsp:nvSpPr>
      <dsp:spPr>
        <a:xfrm>
          <a:off x="0" y="52127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системный;</a:t>
          </a:r>
          <a:endParaRPr lang="ru-RU" sz="3100" kern="1200"/>
        </a:p>
      </dsp:txBody>
      <dsp:txXfrm>
        <a:off x="35411" y="87538"/>
        <a:ext cx="7540709" cy="654577"/>
      </dsp:txXfrm>
    </dsp:sp>
    <dsp:sp modelId="{73FE20AA-920D-4516-87E8-4672F8EE3582}">
      <dsp:nvSpPr>
        <dsp:cNvPr id="0" name=""/>
        <dsp:cNvSpPr/>
      </dsp:nvSpPr>
      <dsp:spPr>
        <a:xfrm>
          <a:off x="0" y="85885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трансдисциплинарный;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894264"/>
        <a:ext cx="7540709" cy="654577"/>
      </dsp:txXfrm>
    </dsp:sp>
    <dsp:sp modelId="{8288D922-842B-4F84-8829-9097170EA7B0}">
      <dsp:nvSpPr>
        <dsp:cNvPr id="0" name=""/>
        <dsp:cNvSpPr/>
      </dsp:nvSpPr>
      <dsp:spPr>
        <a:xfrm>
          <a:off x="0" y="167353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конвергентный; 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1708944"/>
        <a:ext cx="7540709" cy="654577"/>
      </dsp:txXfrm>
    </dsp:sp>
    <dsp:sp modelId="{EF561524-3E2A-44F7-A899-F05CC0F99C4E}">
      <dsp:nvSpPr>
        <dsp:cNvPr id="0" name=""/>
        <dsp:cNvSpPr/>
      </dsp:nvSpPr>
      <dsp:spPr>
        <a:xfrm>
          <a:off x="0" y="248821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проектный;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2523624"/>
        <a:ext cx="7540709" cy="654577"/>
      </dsp:txXfrm>
    </dsp:sp>
    <dsp:sp modelId="{576C433D-1C31-4521-AAE8-A56EED3E53D0}">
      <dsp:nvSpPr>
        <dsp:cNvPr id="0" name=""/>
        <dsp:cNvSpPr/>
      </dsp:nvSpPr>
      <dsp:spPr>
        <a:xfrm>
          <a:off x="0" y="3302893"/>
          <a:ext cx="7611531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>
              <a:latin typeface="Arial" panose="020B0604020202020204" pitchFamily="34" charset="0"/>
              <a:cs typeface="Arial" panose="020B0604020202020204" pitchFamily="34" charset="0"/>
            </a:rPr>
            <a:t>темпоральный.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3338304"/>
        <a:ext cx="7540709" cy="654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145B-244C-4399-B65E-20E3404600FC}">
      <dsp:nvSpPr>
        <dsp:cNvPr id="0" name=""/>
        <dsp:cNvSpPr/>
      </dsp:nvSpPr>
      <dsp:spPr>
        <a:xfrm>
          <a:off x="0" y="3330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Опережающее содержание обучения. </a:t>
          </a:r>
          <a:endParaRPr lang="ru-RU" sz="2300" kern="1200" dirty="0"/>
        </a:p>
      </dsp:txBody>
      <dsp:txXfrm>
        <a:off x="42693" y="46023"/>
        <a:ext cx="7644680" cy="789189"/>
      </dsp:txXfrm>
    </dsp:sp>
    <dsp:sp modelId="{82A9404F-06DC-4658-98C3-C5B61C13A9FA}">
      <dsp:nvSpPr>
        <dsp:cNvPr id="0" name=""/>
        <dsp:cNvSpPr/>
      </dsp:nvSpPr>
      <dsp:spPr>
        <a:xfrm>
          <a:off x="0" y="944145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Вариативность способов достижения образовательных результатов.</a:t>
          </a:r>
        </a:p>
      </dsp:txBody>
      <dsp:txXfrm>
        <a:off x="42693" y="986838"/>
        <a:ext cx="7644680" cy="789189"/>
      </dsp:txXfrm>
    </dsp:sp>
    <dsp:sp modelId="{BAA2E363-1F3E-47FE-B40C-235A4D8BC5DB}">
      <dsp:nvSpPr>
        <dsp:cNvPr id="0" name=""/>
        <dsp:cNvSpPr/>
      </dsp:nvSpPr>
      <dsp:spPr>
        <a:xfrm>
          <a:off x="0" y="1884960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Профессионально-педагогическая направленность образовательных программ. </a:t>
          </a:r>
        </a:p>
      </dsp:txBody>
      <dsp:txXfrm>
        <a:off x="42693" y="1927653"/>
        <a:ext cx="7644680" cy="789189"/>
      </dsp:txXfrm>
    </dsp:sp>
    <dsp:sp modelId="{965787F1-E663-4D61-9737-94A432465442}">
      <dsp:nvSpPr>
        <dsp:cNvPr id="0" name=""/>
        <dsp:cNvSpPr/>
      </dsp:nvSpPr>
      <dsp:spPr>
        <a:xfrm>
          <a:off x="0" y="2825775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Обеспеченность учебно-методической литературой.</a:t>
          </a:r>
        </a:p>
      </dsp:txBody>
      <dsp:txXfrm>
        <a:off x="42693" y="2868468"/>
        <a:ext cx="7644680" cy="789189"/>
      </dsp:txXfrm>
    </dsp:sp>
    <dsp:sp modelId="{431BFBF6-523E-4A4B-97E5-BA8AAF9BBF9A}">
      <dsp:nvSpPr>
        <dsp:cNvPr id="0" name=""/>
        <dsp:cNvSpPr/>
      </dsp:nvSpPr>
      <dsp:spPr>
        <a:xfrm>
          <a:off x="0" y="3766590"/>
          <a:ext cx="7730066" cy="874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Научно-методическое сопровождение и оперативная коррекция технологий обучения.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93" y="3809283"/>
        <a:ext cx="7644680" cy="789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7480-9C96-4798-A61D-329D71167EE7}">
      <dsp:nvSpPr>
        <dsp:cNvPr id="0" name=""/>
        <dsp:cNvSpPr/>
      </dsp:nvSpPr>
      <dsp:spPr>
        <a:xfrm>
          <a:off x="0" y="1734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Профессионально-педагогическая направленность содержания и технологий обучения.</a:t>
          </a:r>
          <a:endParaRPr lang="ru-RU" sz="2000" kern="1200" dirty="0"/>
        </a:p>
      </dsp:txBody>
      <dsp:txXfrm>
        <a:off x="44745" y="46479"/>
        <a:ext cx="7584299" cy="827120"/>
      </dsp:txXfrm>
    </dsp:sp>
    <dsp:sp modelId="{37550684-55A2-430A-BB9E-C249BF6EB123}">
      <dsp:nvSpPr>
        <dsp:cNvPr id="0" name=""/>
        <dsp:cNvSpPr/>
      </dsp:nvSpPr>
      <dsp:spPr>
        <a:xfrm>
          <a:off x="0" y="930776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Диверсификация профессионально-педагогического образования.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975521"/>
        <a:ext cx="7584299" cy="827120"/>
      </dsp:txXfrm>
    </dsp:sp>
    <dsp:sp modelId="{03091F1B-B183-4197-85E8-5B1E7DBAC098}">
      <dsp:nvSpPr>
        <dsp:cNvPr id="0" name=""/>
        <dsp:cNvSpPr/>
      </dsp:nvSpPr>
      <dsp:spPr>
        <a:xfrm>
          <a:off x="0" y="1859818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Соразвитие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личности, образования и профессиональной деятельности обучающихся.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1904563"/>
        <a:ext cx="7584299" cy="827120"/>
      </dsp:txXfrm>
    </dsp:sp>
    <dsp:sp modelId="{8325E274-5435-46C0-9399-E5F48C52E345}">
      <dsp:nvSpPr>
        <dsp:cNvPr id="0" name=""/>
        <dsp:cNvSpPr/>
      </dsp:nvSpPr>
      <dsp:spPr>
        <a:xfrm>
          <a:off x="0" y="2788859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Вариативность содержания образования.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2833604"/>
        <a:ext cx="7584299" cy="827120"/>
      </dsp:txXfrm>
    </dsp:sp>
    <dsp:sp modelId="{6A603E7C-D2DB-41E5-B428-F1D86746C321}">
      <dsp:nvSpPr>
        <dsp:cNvPr id="0" name=""/>
        <dsp:cNvSpPr/>
      </dsp:nvSpPr>
      <dsp:spPr>
        <a:xfrm>
          <a:off x="0" y="3701666"/>
          <a:ext cx="7673789" cy="916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Сопряжение профессиональных и образовательных стандартов с психолого-педагогическими функциями профессионального образования.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5" y="3746411"/>
        <a:ext cx="7584299" cy="827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18FA5-BB50-4232-9760-6E70C0FE195B}">
      <dsp:nvSpPr>
        <dsp:cNvPr id="0" name=""/>
        <dsp:cNvSpPr/>
      </dsp:nvSpPr>
      <dsp:spPr>
        <a:xfrm>
          <a:off x="0" y="305405"/>
          <a:ext cx="7727576" cy="13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Традиционные технологии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систематизация, визуализированная презентация знаний, информационные и коммуникационные, развивающего обучения, контекстного обучения, социально-профессионального воспитания и др.</a:t>
          </a:r>
          <a:endParaRPr lang="ru-RU" sz="2000" kern="1200" dirty="0"/>
        </a:p>
      </dsp:txBody>
      <dsp:txXfrm>
        <a:off x="66253" y="371658"/>
        <a:ext cx="7595070" cy="1224694"/>
      </dsp:txXfrm>
    </dsp:sp>
    <dsp:sp modelId="{3BFE071B-006F-45DB-A321-CB4D9C3D9AB0}">
      <dsp:nvSpPr>
        <dsp:cNvPr id="0" name=""/>
        <dsp:cNvSpPr/>
      </dsp:nvSpPr>
      <dsp:spPr>
        <a:xfrm>
          <a:off x="0" y="1720205"/>
          <a:ext cx="7727576" cy="13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Инновационные технологии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форсайт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-проекты,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майноры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высокие гуманитарные образовательные технологии</a:t>
          </a:r>
        </a:p>
      </dsp:txBody>
      <dsp:txXfrm>
        <a:off x="66253" y="1786458"/>
        <a:ext cx="7595070" cy="1224694"/>
      </dsp:txXfrm>
    </dsp:sp>
    <dsp:sp modelId="{6F7A37B3-6E15-4FBB-9A2A-3DB61561BFCC}">
      <dsp:nvSpPr>
        <dsp:cNvPr id="0" name=""/>
        <dsp:cNvSpPr/>
      </dsp:nvSpPr>
      <dsp:spPr>
        <a:xfrm>
          <a:off x="0" y="3135006"/>
          <a:ext cx="7727576" cy="1357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latin typeface="Arial" panose="020B0604020202020204" pitchFamily="34" charset="0"/>
              <a:cs typeface="Arial" panose="020B0604020202020204" pitchFamily="34" charset="0"/>
            </a:rPr>
            <a:t>Гуманитарные технологии</a:t>
          </a: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: дискуссии и модерации, проектные технологии, кейс-технологии, игровые методы, тренинги, вебинары и др.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53" y="3201259"/>
        <a:ext cx="7595070" cy="1224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50162-52EC-4F4D-892B-A63ADABCD391}">
      <dsp:nvSpPr>
        <dsp:cNvPr id="0" name=""/>
        <dsp:cNvSpPr/>
      </dsp:nvSpPr>
      <dsp:spPr>
        <a:xfrm>
          <a:off x="0" y="2404"/>
          <a:ext cx="7790329" cy="241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Дополнительная годичная производственно-технологическая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стажировка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интернатура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силу недостаточного уровня отраслевой (производственно-технологической) подготовки для реализации профессионально-педагогической деятельности профессий СПО в рамках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бакалавриата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/>
        </a:p>
      </dsp:txBody>
      <dsp:txXfrm>
        <a:off x="117759" y="120163"/>
        <a:ext cx="7554811" cy="2176784"/>
      </dsp:txXfrm>
    </dsp:sp>
    <dsp:sp modelId="{7FF899F8-85AD-437B-B470-EEEA154CD8C7}">
      <dsp:nvSpPr>
        <dsp:cNvPr id="0" name=""/>
        <dsp:cNvSpPr/>
      </dsp:nvSpPr>
      <dsp:spPr>
        <a:xfrm>
          <a:off x="0" y="2427728"/>
          <a:ext cx="7790329" cy="241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24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Магистерская подготовка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педагогов</a:t>
          </a:r>
          <a:r>
            <a:rPr lang="ru-RU" sz="2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 числа лиц имеющих высшее базовое отраслевое образование, интегрирующая производственно-технологическую и психолого-педагогическую подготовку в профессионально-педагогическую квалификационную характеристику педагога.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759" y="2545487"/>
        <a:ext cx="7554811" cy="217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E1C62-67B5-43E3-822F-F70A4C6C125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2412B-C8B3-4362-8153-549F74AC0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5AA84-F8A4-4E84-BF86-30F32CFF7F31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66AB-6B08-4989-938F-C48541DC9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0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1B2-D698-498C-B587-DD1B118ED91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1B2-D698-498C-B587-DD1B118ED9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0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31B2-D698-498C-B587-DD1B118ED9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0400"/>
            <a:ext cx="9144000" cy="149860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1D4B-E1BA-4B4A-9FA6-AF47E2A34B16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A26A-E960-4BB7-8947-6039633305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14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79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1117600" y="1938338"/>
            <a:ext cx="9933517" cy="408146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7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37BDD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023" y="1825625"/>
            <a:ext cx="4662312" cy="4185708"/>
          </a:xfrm>
        </p:spPr>
        <p:txBody>
          <a:bodyPr>
            <a:normAutofit/>
          </a:bodyPr>
          <a:lstStyle>
            <a:lvl1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714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171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557" y="1825625"/>
            <a:ext cx="5012267" cy="418570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ru-RU" sz="2000" kern="1200" dirty="0" smtClean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2000" kern="1200" dirty="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11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10" y="1857377"/>
            <a:ext cx="4891265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309" y="2505075"/>
            <a:ext cx="4891267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57377"/>
            <a:ext cx="4879623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4879623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2000"/>
            </a:lvl4pPr>
            <a:lvl5pPr marL="2057400" indent="-228600"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17335" y="558801"/>
            <a:ext cx="7597421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8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177" y="1930400"/>
            <a:ext cx="9900355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2" y="626533"/>
            <a:ext cx="7823201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56600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7601" y="1955801"/>
            <a:ext cx="9843911" cy="40470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332" y="626533"/>
            <a:ext cx="7744179" cy="121073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334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7601" y="1998136"/>
            <a:ext cx="1975556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5064" y="1998135"/>
            <a:ext cx="7744179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FD76-1052-4C89-BABE-3A254CC45548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117600" y="4064002"/>
            <a:ext cx="1975557" cy="194733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285064" y="4064002"/>
            <a:ext cx="7744179" cy="19473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7334" y="558801"/>
            <a:ext cx="7834489" cy="11318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335" y="558801"/>
            <a:ext cx="7597421" cy="1131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22" y="1947333"/>
            <a:ext cx="9956801" cy="409786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3110" y="6356352"/>
            <a:ext cx="132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3F47"/>
                </a:solidFill>
              </a:defRPr>
            </a:lvl1pPr>
          </a:lstStyle>
          <a:p>
            <a:fld id="{512AFD76-1052-4C89-BABE-3A254CC45548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333" y="6356352"/>
            <a:ext cx="3499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3F47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4756" y="6356352"/>
            <a:ext cx="428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23F47"/>
                </a:solidFill>
              </a:defRPr>
            </a:lvl1pPr>
          </a:lstStyle>
          <a:p>
            <a:fld id="{079F1615-271B-4E87-8557-3C1B266983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2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37BDD3"/>
          </a:solidFill>
          <a:latin typeface="+mj-lt"/>
          <a:ea typeface="+mj-ea"/>
          <a:cs typeface="+mj-cs"/>
        </a:defRPr>
      </a:lvl1pPr>
    </p:titleStyle>
    <p:bodyStyle>
      <a:lvl1pPr marL="0" indent="449263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>
          <a:tab pos="7191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1pPr>
      <a:lvl2pPr marL="4492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1168400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2pPr>
      <a:lvl3pPr marL="896938" indent="449263" algn="l" defTabSz="896938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1617663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3pPr>
      <a:lvl4pPr marL="1346200" indent="449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2065338" algn="l"/>
        </a:tabLst>
        <a:defRPr lang="ru-RU" sz="2400" kern="1200" dirty="0" smtClean="0">
          <a:solidFill>
            <a:srgbClr val="023F47"/>
          </a:solidFill>
          <a:latin typeface="+mn-lt"/>
          <a:ea typeface="+mn-ea"/>
          <a:cs typeface="+mn-cs"/>
        </a:defRPr>
      </a:lvl4pPr>
      <a:lvl5pPr marL="1795463" indent="4476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tabLst>
          <a:tab pos="2514600" algn="l"/>
        </a:tabLst>
        <a:defRPr lang="en-US" sz="2400" kern="1200" dirty="0">
          <a:solidFill>
            <a:srgbClr val="023F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rot="20907652">
            <a:off x="1775044" y="1051575"/>
            <a:ext cx="8732206" cy="3392272"/>
          </a:xfrm>
          <a:prstGeom prst="parallelogram">
            <a:avLst>
              <a:gd name="adj" fmla="val 2156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7407" y="1084015"/>
            <a:ext cx="7766892" cy="3426246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</a:rPr>
              <a:t>Профессионально-педагогическое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образование в России: ориентиры развития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7005" y="4651559"/>
            <a:ext cx="5418677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/>
              <a:t>Дорожкин Евгений Михайлович </a:t>
            </a:r>
            <a:r>
              <a:rPr lang="ru-RU" dirty="0" smtClean="0"/>
              <a:t>ректор РГППУ</a:t>
            </a:r>
            <a:r>
              <a:rPr lang="ru-RU" dirty="0"/>
              <a:t>,         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доктор педагогических наук, профессор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3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0334" y="6356352"/>
            <a:ext cx="516466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62867" y="383116"/>
            <a:ext cx="6493932" cy="1547285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Частные принципы проектирования содержания ППО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0135830"/>
              </p:ext>
            </p:extLst>
          </p:nvPr>
        </p:nvGraphicFramePr>
        <p:xfrm>
          <a:off x="2214282" y="1656977"/>
          <a:ext cx="7673789" cy="463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11\Desktop\РГППУ символ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13" y="2333"/>
            <a:ext cx="1152127" cy="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37516" y="143075"/>
            <a:ext cx="6387922" cy="1462918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модель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профессионально-квалификационной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педагогических кадров для системы профессионального образования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167147"/>
              </p:ext>
            </p:extLst>
          </p:nvPr>
        </p:nvGraphicFramePr>
        <p:xfrm>
          <a:off x="1689849" y="1552787"/>
          <a:ext cx="8422340" cy="5212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34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Уровни образования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профессиональной деятельности</a:t>
                      </a:r>
                    </a:p>
                  </a:txBody>
                  <a:tcPr marL="20379" marR="203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9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технологии;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профориентолог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Общеобразовательные школы, гимназии, лицеи</a:t>
                      </a:r>
                    </a:p>
                  </a:txBody>
                  <a:tcPr marL="20379" marR="203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3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 производственного обучения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(прикладной)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Техникумы, колледжи</a:t>
                      </a:r>
                    </a:p>
                  </a:txBody>
                  <a:tcPr marL="20379" marR="203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2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естественнонаучных, общетехнических и специальных дисциплин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совмещенным профилям подготовки: технология + информатика, физика +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профобучение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др.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Техникумы, колледжи</a:t>
                      </a:r>
                    </a:p>
                  </a:txBody>
                  <a:tcPr marL="20379" marR="203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69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 профессионального обучения по отраслям производственного обучения, педагог-технолог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преподаватель + мастер производственного обучения</a:t>
                      </a:r>
                    </a:p>
                  </a:txBody>
                  <a:tcPr marL="20379" marR="2037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Техникумы, колледжи, многофункциональные центры квалификаций, службы занятости</a:t>
                      </a:r>
                    </a:p>
                  </a:txBody>
                  <a:tcPr marL="20379" marR="203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Номер слайда 2"/>
          <p:cNvSpPr txBox="1">
            <a:spLocks/>
          </p:cNvSpPr>
          <p:nvPr/>
        </p:nvSpPr>
        <p:spPr>
          <a:xfrm>
            <a:off x="9922069" y="6503784"/>
            <a:ext cx="509728" cy="26108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rgbClr val="023F47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432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11\Desktop\РГППУ символ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13" y="2333"/>
            <a:ext cx="1152127" cy="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27"/>
          <p:cNvSpPr txBox="1">
            <a:spLocks/>
          </p:cNvSpPr>
          <p:nvPr/>
        </p:nvSpPr>
        <p:spPr>
          <a:xfrm>
            <a:off x="9457766" y="6492240"/>
            <a:ext cx="78785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4580321-61BA-45B7-8193-E8030504EBF0}" type="slidenum">
              <a:rPr lang="ru-RU" sz="1200">
                <a:solidFill>
                  <a:srgbClr val="023F47"/>
                </a:solidFill>
              </a:rPr>
              <a:pPr algn="r">
                <a:defRPr/>
              </a:pPr>
              <a:t>12</a:t>
            </a:fld>
            <a:endParaRPr lang="ru-RU" sz="1200" dirty="0">
              <a:solidFill>
                <a:srgbClr val="023F47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47115" y="431801"/>
            <a:ext cx="7068952" cy="1209741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модель профессионально-квалификационной структуры педагогических кадров для системы профессионального образования (окончание)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52474"/>
              </p:ext>
            </p:extLst>
          </p:nvPr>
        </p:nvGraphicFramePr>
        <p:xfrm>
          <a:off x="1666939" y="1652693"/>
          <a:ext cx="8492066" cy="49274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3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8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Уровни образования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профессиональной деятельности</a:t>
                      </a: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3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по высокотехнологическим отраслям производств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 отраслевое образование: магистратура, аспирантура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Корпоративные университеты, отраслевые виды, отделы повышения квалификации</a:t>
                      </a: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06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Менеджеры-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транспрофессионалы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профессионального образования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Магистратура, аспирантура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образовательными организациями, службы развития персонала</a:t>
                      </a: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20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 сопровождения непрерывного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образования: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профессиолог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сетевой координатор карьеры, эксперт по сертификации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кадров, менторы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образовательно-технологических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стартапов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магистратура, аспирантура</a:t>
                      </a: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организации, службы развития персонала, центры сертификации квалификаций</a:t>
                      </a: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11038" y="6390219"/>
            <a:ext cx="491523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8631" t="31145" r="25068" b="15961"/>
          <a:stretch/>
        </p:blipFill>
        <p:spPr bwMode="auto">
          <a:xfrm>
            <a:off x="3012142" y="1462201"/>
            <a:ext cx="5764132" cy="4875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649363" y="385903"/>
            <a:ext cx="6307437" cy="12107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719138" algn="l"/>
              </a:tabLst>
              <a:defRPr lang="ru-RU" sz="24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1168400" algn="l"/>
              </a:tabLst>
              <a:defRPr lang="ru-RU" sz="14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89693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1617663" algn="l"/>
              </a:tabLst>
              <a:defRPr lang="ru-RU" sz="12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2065338" algn="l"/>
              </a:tabLst>
              <a:defRPr lang="ru-RU" sz="10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2514600" algn="l"/>
              </a:tabLst>
              <a:defRPr lang="en-US" sz="1000" kern="1200">
                <a:solidFill>
                  <a:srgbClr val="023F47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 профессионально-образовательной платформы субъектов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682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57039" y="6356352"/>
            <a:ext cx="499761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39167" y="404111"/>
            <a:ext cx="6217632" cy="1325835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Профессионально-образовательные технологии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33179099"/>
              </p:ext>
            </p:extLst>
          </p:nvPr>
        </p:nvGraphicFramePr>
        <p:xfrm>
          <a:off x="2232212" y="1397000"/>
          <a:ext cx="7727576" cy="479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356352"/>
            <a:ext cx="582706" cy="420967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4467" y="383115"/>
            <a:ext cx="6392332" cy="1210734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 дальнейшему совершенствованию ППО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3954525"/>
              </p:ext>
            </p:extLst>
          </p:nvPr>
        </p:nvGraphicFramePr>
        <p:xfrm>
          <a:off x="2169460" y="1396999"/>
          <a:ext cx="7790329" cy="484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2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34813" y="6401175"/>
            <a:ext cx="631163" cy="394072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3259668" y="406628"/>
            <a:ext cx="6697133" cy="12107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 дальнейшему совершенствованию ППО (продолжение)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2238770"/>
              </p:ext>
            </p:extLst>
          </p:nvPr>
        </p:nvGraphicFramePr>
        <p:xfrm>
          <a:off x="2178425" y="1665941"/>
          <a:ext cx="7754470" cy="486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1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11\Desktop\РГППУ символ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13" y="2333"/>
            <a:ext cx="1152127" cy="6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27"/>
          <p:cNvSpPr txBox="1">
            <a:spLocks/>
          </p:cNvSpPr>
          <p:nvPr/>
        </p:nvSpPr>
        <p:spPr>
          <a:xfrm>
            <a:off x="9314598" y="6386716"/>
            <a:ext cx="90376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4580321-61BA-45B7-8193-E8030504EBF0}" type="slidenum">
              <a:rPr lang="ru-RU" sz="1200">
                <a:solidFill>
                  <a:srgbClr val="023F47"/>
                </a:solidFill>
              </a:rPr>
              <a:pPr algn="r">
                <a:defRPr/>
              </a:pPr>
              <a:t>17</a:t>
            </a:fld>
            <a:endParaRPr lang="ru-RU" sz="1200" dirty="0">
              <a:solidFill>
                <a:srgbClr val="023F47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0533" y="635643"/>
            <a:ext cx="6564888" cy="962138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дальнейшему совершенствованию ППО (окончание)</a:t>
            </a: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2089075" y="4957482"/>
            <a:ext cx="7765962" cy="9374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РГППУ – научно-методический центр профессионально-педагогического образования России.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9186637"/>
              </p:ext>
            </p:extLst>
          </p:nvPr>
        </p:nvGraphicFramePr>
        <p:xfrm>
          <a:off x="2089075" y="1513542"/>
          <a:ext cx="7790330" cy="377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4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b="1" dirty="0">
                <a:latin typeface="Arial" panose="020B0604020202020204" pitchFamily="34" charset="0"/>
                <a:cs typeface="Arial" panose="020B0604020202020204" pitchFamily="34" charset="0"/>
              </a:rPr>
              <a:t>РГППУ –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специалистов для сферы профессионального образования;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квалификации педагогических работников системы профессионального образования;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фундаментальных и прикладных исследований в области профессиональной педагогики;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научно-методическое, учебное обеспечение систем подготовки, переподготовки и повышения квалификации работников профессиональной школы.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для корпоративного обучения и инклюзивного образования.</a:t>
            </a:r>
          </a:p>
        </p:txBody>
      </p:sp>
      <p:sp>
        <p:nvSpPr>
          <p:cNvPr id="7" name="Номер слайда 27"/>
          <p:cNvSpPr txBox="1">
            <a:spLocks/>
          </p:cNvSpPr>
          <p:nvPr/>
        </p:nvSpPr>
        <p:spPr>
          <a:xfrm>
            <a:off x="9233916" y="6306034"/>
            <a:ext cx="90376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>
                <a:solidFill>
                  <a:srgbClr val="023F47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640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5850" y="6356352"/>
            <a:ext cx="540950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print"/>
          <a:srcRect b="25887"/>
          <a:stretch>
            <a:fillRect/>
          </a:stretch>
        </p:blipFill>
        <p:spPr>
          <a:xfrm>
            <a:off x="1524000" y="4810731"/>
            <a:ext cx="9144000" cy="131934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00464" y="3850191"/>
            <a:ext cx="6355492" cy="1080120"/>
          </a:xfrm>
        </p:spPr>
        <p:txBody>
          <a:bodyPr/>
          <a:lstStyle/>
          <a:p>
            <a:r>
              <a:rPr lang="ru-RU" sz="4000" dirty="0"/>
              <a:t>Благодарю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Picture 2" descr="http://cdn2.img22.ria.ru/images/75793/93/757939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49" y="1348192"/>
            <a:ext cx="49228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66" y="416475"/>
            <a:ext cx="4448434" cy="333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Основатели научной школы профессионально-педагогического образования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1812832"/>
            <a:ext cx="2895222" cy="4095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98" y="1810870"/>
            <a:ext cx="3842632" cy="40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r="30975"/>
          <a:stretch>
            <a:fillRect/>
          </a:stretch>
        </p:blipFill>
        <p:spPr>
          <a:xfrm>
            <a:off x="2362202" y="1690690"/>
            <a:ext cx="1481667" cy="194733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87798" y="1425146"/>
            <a:ext cx="5808134" cy="4366054"/>
          </a:xfrm>
        </p:spPr>
        <p:txBody>
          <a:bodyPr>
            <a:normAutofit fontScale="55000" lnSpcReduction="20000"/>
          </a:bodyPr>
          <a:lstStyle/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  изменение мира профессий – исчезновение, трансформация, возникновение новых;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трансфессия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» - вид трудовой активности, реализуемый на основе конвергенции компетенций, принадлежащих разным областям социально-профессиональной деятельности;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социокультурное пространство, интегрирующее реальную и виртуальную действительность;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традиционного мира профессий: Атлас новых профессий.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r="21485"/>
          <a:stretch>
            <a:fillRect/>
          </a:stretch>
        </p:blipFill>
        <p:spPr>
          <a:xfrm>
            <a:off x="2362200" y="3681959"/>
            <a:ext cx="1481668" cy="1947333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65857" y="164352"/>
            <a:ext cx="7390943" cy="11318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социально-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 изменений общества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25197" t="33622" r="20210" b="20061"/>
          <a:stretch/>
        </p:blipFill>
        <p:spPr>
          <a:xfrm>
            <a:off x="4607365" y="5266303"/>
            <a:ext cx="1510033" cy="725977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¡ÐºÐ¾Ð»ÐºÐ¾Ð²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27" y="5201106"/>
            <a:ext cx="856370" cy="8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11267" y="6322485"/>
            <a:ext cx="321733" cy="365125"/>
          </a:xfrm>
        </p:spPr>
        <p:txBody>
          <a:bodyPr/>
          <a:lstStyle/>
          <a:p>
            <a:fld id="{079F1615-271B-4E87-8557-3C1B2669835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43866" y="357188"/>
            <a:ext cx="5867401" cy="1210734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Особенности педагогики профессионального образования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9135624"/>
              </p:ext>
            </p:extLst>
          </p:nvPr>
        </p:nvGraphicFramePr>
        <p:xfrm>
          <a:off x="1998133" y="1567922"/>
          <a:ext cx="7941735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6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32433" y="409517"/>
            <a:ext cx="6524366" cy="12107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Миссия профессионально-педагогического образования (ППО)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7459790"/>
              </p:ext>
            </p:extLst>
          </p:nvPr>
        </p:nvGraphicFramePr>
        <p:xfrm>
          <a:off x="2277534" y="1620252"/>
          <a:ext cx="7357533" cy="458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3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7132" y="383115"/>
            <a:ext cx="5867401" cy="1210734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 методологии ППО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70940"/>
              </p:ext>
            </p:extLst>
          </p:nvPr>
        </p:nvGraphicFramePr>
        <p:xfrm>
          <a:off x="2294466" y="1495424"/>
          <a:ext cx="7501466" cy="4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1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01534" y="383115"/>
            <a:ext cx="6155266" cy="1210734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Концептуальные положения ППО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8083416"/>
              </p:ext>
            </p:extLst>
          </p:nvPr>
        </p:nvGraphicFramePr>
        <p:xfrm>
          <a:off x="2184401" y="1396999"/>
          <a:ext cx="7772398" cy="511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9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подходы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7206553"/>
              </p:ext>
            </p:extLst>
          </p:nvPr>
        </p:nvGraphicFramePr>
        <p:xfrm>
          <a:off x="2345268" y="1837267"/>
          <a:ext cx="7611531" cy="407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615-271B-4E87-8557-3C1B2669835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3934" y="466724"/>
            <a:ext cx="7272867" cy="1210734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основания.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Методологические принципы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2793100"/>
              </p:ext>
            </p:extLst>
          </p:nvPr>
        </p:nvGraphicFramePr>
        <p:xfrm>
          <a:off x="2226733" y="1578505"/>
          <a:ext cx="7730066" cy="464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8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vpu1">
  <a:themeElements>
    <a:clrScheme name="РГППУ">
      <a:dk1>
        <a:srgbClr val="005260"/>
      </a:dk1>
      <a:lt1>
        <a:srgbClr val="FFFFFF"/>
      </a:lt1>
      <a:dk2>
        <a:srgbClr val="00ABC7"/>
      </a:dk2>
      <a:lt2>
        <a:srgbClr val="97EFFF"/>
      </a:lt2>
      <a:accent1>
        <a:srgbClr val="00ABC7"/>
      </a:accent1>
      <a:accent2>
        <a:srgbClr val="82EDFF"/>
      </a:accent2>
      <a:accent3>
        <a:srgbClr val="8ACFDA"/>
      </a:accent3>
      <a:accent4>
        <a:srgbClr val="F3E60E"/>
      </a:accent4>
      <a:accent5>
        <a:srgbClr val="00ABC7"/>
      </a:accent5>
      <a:accent6>
        <a:srgbClr val="8ACFDA"/>
      </a:accent6>
      <a:hlink>
        <a:srgbClr val="00ABC7"/>
      </a:hlink>
      <a:folHlink>
        <a:srgbClr val="005260"/>
      </a:folHlink>
    </a:clrScheme>
    <a:fontScheme name="РГППУ">
      <a:majorFont>
        <a:latin typeface="Bebas Neue Bold"/>
        <a:ea typeface=""/>
        <a:cs typeface=""/>
      </a:majorFont>
      <a:minorFont>
        <a:latin typeface="PF DinDisplay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ГППУ" id="{1DDC4B09-8B3B-4D56-A121-94A3644295D3}" vid="{B9090A31-EF9C-467B-BD9D-19FA09A229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РГППУ</Template>
  <TotalTime>1200</TotalTime>
  <Words>884</Words>
  <Application>Microsoft Office PowerPoint</Application>
  <PresentationFormat>Широкоэкранный</PresentationFormat>
  <Paragraphs>119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Bebas Neue Bold</vt:lpstr>
      <vt:lpstr>Calibri</vt:lpstr>
      <vt:lpstr>PF DinDisplay Pro</vt:lpstr>
      <vt:lpstr>rsvpu1</vt:lpstr>
      <vt:lpstr>Профессионально-педагогическое  образование в России: ориентиры развития </vt:lpstr>
      <vt:lpstr>Основатели научной школы профессионально-педагогического образования</vt:lpstr>
      <vt:lpstr>Особенности социально- технологических изменений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Концептуальная модель  профессионально-квалификационной структуры педагогических кадров для системы профессионального образования</vt:lpstr>
      <vt:lpstr>Концептуальная модель профессионально-квалификационной структуры педагогических кадров для системы профессионального образования (окончание)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 дальнейшему совершенствованию ППО (окончание)</vt:lpstr>
      <vt:lpstr>Заключение</vt:lpstr>
      <vt:lpstr>Благодарю за внимание!</vt:lpstr>
    </vt:vector>
  </TitlesOfParts>
  <Company>RSVPU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Щербина Елена Юрьевна</dc:creator>
  <cp:lastModifiedBy>Пользователь Windows</cp:lastModifiedBy>
  <cp:revision>102</cp:revision>
  <cp:lastPrinted>2019-02-18T11:56:25Z</cp:lastPrinted>
  <dcterms:created xsi:type="dcterms:W3CDTF">2019-02-06T04:17:19Z</dcterms:created>
  <dcterms:modified xsi:type="dcterms:W3CDTF">2019-05-06T10:39:18Z</dcterms:modified>
</cp:coreProperties>
</file>