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68" r:id="rId4"/>
    <p:sldId id="267" r:id="rId5"/>
    <p:sldId id="270" r:id="rId6"/>
    <p:sldId id="257" r:id="rId7"/>
    <p:sldId id="266" r:id="rId8"/>
    <p:sldId id="261" r:id="rId9"/>
    <p:sldId id="258" r:id="rId10"/>
    <p:sldId id="271" r:id="rId11"/>
    <p:sldId id="262" r:id="rId12"/>
    <p:sldId id="272" r:id="rId13"/>
    <p:sldId id="264" r:id="rId14"/>
    <p:sldId id="263" r:id="rId15"/>
    <p:sldId id="273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141"/>
    <a:srgbClr val="ED7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6" autoAdjust="0"/>
  </p:normalViewPr>
  <p:slideViewPr>
    <p:cSldViewPr snapToGrid="0">
      <p:cViewPr varScale="1">
        <p:scale>
          <a:sx n="100" d="100"/>
          <a:sy n="10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88BE0-1FB5-44D5-9AB0-E160DB44F59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D96CB9-DEDF-4448-A654-0CE56415CDB8}">
      <dgm:prSet phldrT="[Текст]"/>
      <dgm:spPr/>
      <dgm:t>
        <a:bodyPr/>
        <a:lstStyle/>
        <a:p>
          <a:endParaRPr lang="ru-RU" dirty="0"/>
        </a:p>
      </dgm:t>
    </dgm:pt>
    <dgm:pt modelId="{A349DF61-BD48-4AEA-AFF9-DCEB1E19B9D2}" type="parTrans" cxnId="{99562D5F-4B16-4A3B-884B-54D2094A7154}">
      <dgm:prSet/>
      <dgm:spPr/>
      <dgm:t>
        <a:bodyPr/>
        <a:lstStyle/>
        <a:p>
          <a:endParaRPr lang="ru-RU"/>
        </a:p>
      </dgm:t>
    </dgm:pt>
    <dgm:pt modelId="{2ACEFBEA-7B9D-42F0-AC2D-842C30FCA346}" type="sibTrans" cxnId="{99562D5F-4B16-4A3B-884B-54D2094A7154}">
      <dgm:prSet/>
      <dgm:spPr/>
      <dgm:t>
        <a:bodyPr/>
        <a:lstStyle/>
        <a:p>
          <a:endParaRPr lang="ru-RU"/>
        </a:p>
      </dgm:t>
    </dgm:pt>
    <dgm:pt modelId="{165C3017-4613-4B71-99EA-CE4186909EB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361F80D-02D7-4E80-A16D-8FE2EE9D6CB0}" type="parTrans" cxnId="{37E3F24A-D1F2-4B99-A191-B0A137AFA476}">
      <dgm:prSet/>
      <dgm:spPr/>
      <dgm:t>
        <a:bodyPr/>
        <a:lstStyle/>
        <a:p>
          <a:endParaRPr lang="ru-RU"/>
        </a:p>
      </dgm:t>
    </dgm:pt>
    <dgm:pt modelId="{E8E646DC-C9BE-478E-814E-A2360355766F}" type="sibTrans" cxnId="{37E3F24A-D1F2-4B99-A191-B0A137AFA476}">
      <dgm:prSet/>
      <dgm:spPr/>
      <dgm:t>
        <a:bodyPr/>
        <a:lstStyle/>
        <a:p>
          <a:endParaRPr lang="ru-RU"/>
        </a:p>
      </dgm:t>
    </dgm:pt>
    <dgm:pt modelId="{2EE48EC5-4DC5-4011-A7F3-E479C1DD6343}">
      <dgm:prSet/>
      <dgm:spPr/>
      <dgm:t>
        <a:bodyPr/>
        <a:lstStyle/>
        <a:p>
          <a:endParaRPr lang="ru-RU"/>
        </a:p>
      </dgm:t>
    </dgm:pt>
    <dgm:pt modelId="{1CE9A064-113B-4B13-B587-19F4DB0ACB1E}" type="parTrans" cxnId="{293B3A0D-6A4F-4E77-ABD8-DC94B38A55FD}">
      <dgm:prSet/>
      <dgm:spPr/>
      <dgm:t>
        <a:bodyPr/>
        <a:lstStyle/>
        <a:p>
          <a:endParaRPr lang="ru-RU"/>
        </a:p>
      </dgm:t>
    </dgm:pt>
    <dgm:pt modelId="{54366E8B-D435-4271-B142-A4E47E7094CF}" type="sibTrans" cxnId="{293B3A0D-6A4F-4E77-ABD8-DC94B38A55FD}">
      <dgm:prSet/>
      <dgm:spPr/>
      <dgm:t>
        <a:bodyPr/>
        <a:lstStyle/>
        <a:p>
          <a:endParaRPr lang="ru-RU"/>
        </a:p>
      </dgm:t>
    </dgm:pt>
    <dgm:pt modelId="{09F24CFB-7A8A-4247-A13C-18944EDD58B5}">
      <dgm:prSet/>
      <dgm:spPr/>
      <dgm:t>
        <a:bodyPr/>
        <a:lstStyle/>
        <a:p>
          <a:endParaRPr lang="ru-RU"/>
        </a:p>
      </dgm:t>
    </dgm:pt>
    <dgm:pt modelId="{9E08E5C7-5ECE-44D1-A629-3749EF531915}" type="parTrans" cxnId="{CD1136C8-1092-434F-B663-ED38A7E548A7}">
      <dgm:prSet/>
      <dgm:spPr/>
      <dgm:t>
        <a:bodyPr/>
        <a:lstStyle/>
        <a:p>
          <a:endParaRPr lang="ru-RU"/>
        </a:p>
      </dgm:t>
    </dgm:pt>
    <dgm:pt modelId="{6FFB4855-2E78-4983-B3D8-DFBFDC5CD20D}" type="sibTrans" cxnId="{CD1136C8-1092-434F-B663-ED38A7E548A7}">
      <dgm:prSet/>
      <dgm:spPr/>
      <dgm:t>
        <a:bodyPr/>
        <a:lstStyle/>
        <a:p>
          <a:endParaRPr lang="ru-RU"/>
        </a:p>
      </dgm:t>
    </dgm:pt>
    <dgm:pt modelId="{456BBD7D-B676-4D10-A273-ADBE0748299C}">
      <dgm:prSet/>
      <dgm:spPr/>
      <dgm:t>
        <a:bodyPr/>
        <a:lstStyle/>
        <a:p>
          <a:endParaRPr lang="ru-RU"/>
        </a:p>
      </dgm:t>
    </dgm:pt>
    <dgm:pt modelId="{07B4AFE6-9911-41E0-961E-E124B241DB6B}" type="parTrans" cxnId="{149F5768-9C8B-495E-923F-53F676A485EA}">
      <dgm:prSet/>
      <dgm:spPr/>
      <dgm:t>
        <a:bodyPr/>
        <a:lstStyle/>
        <a:p>
          <a:endParaRPr lang="ru-RU"/>
        </a:p>
      </dgm:t>
    </dgm:pt>
    <dgm:pt modelId="{DBD68440-384B-4CA7-AB31-110E3DD88950}" type="sibTrans" cxnId="{149F5768-9C8B-495E-923F-53F676A485EA}">
      <dgm:prSet/>
      <dgm:spPr/>
      <dgm:t>
        <a:bodyPr/>
        <a:lstStyle/>
        <a:p>
          <a:endParaRPr lang="ru-RU"/>
        </a:p>
      </dgm:t>
    </dgm:pt>
    <dgm:pt modelId="{E35E984B-BD9A-4C8D-A557-4BD6EB25A78B}">
      <dgm:prSet phldrT="[Текст]" custT="1"/>
      <dgm:spPr/>
      <dgm:t>
        <a:bodyPr/>
        <a:lstStyle/>
        <a:p>
          <a:pPr marL="0" algn="l" defTabSz="914400" rtl="0" eaLnBrk="1" latinLnBrk="0" hangingPunct="1"/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Назначение руководителей проектов, подбор проектных команд, реализация в соответствии с этапом проекта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F3805503-A247-4EBD-A42C-6B59ED2B47B3}" type="sibTrans" cxnId="{39BA3245-5E05-4775-8F44-A4C78D0F537E}">
      <dgm:prSet/>
      <dgm:spPr/>
      <dgm:t>
        <a:bodyPr/>
        <a:lstStyle/>
        <a:p>
          <a:endParaRPr lang="ru-RU"/>
        </a:p>
      </dgm:t>
    </dgm:pt>
    <dgm:pt modelId="{F2A61FDC-63CF-45A7-9744-B69298B35FF9}" type="parTrans" cxnId="{39BA3245-5E05-4775-8F44-A4C78D0F537E}">
      <dgm:prSet/>
      <dgm:spPr/>
      <dgm:t>
        <a:bodyPr/>
        <a:lstStyle/>
        <a:p>
          <a:endParaRPr lang="ru-RU"/>
        </a:p>
      </dgm:t>
    </dgm:pt>
    <dgm:pt modelId="{A6BEC607-99B1-4D0C-A523-20F6263D7581}" type="pres">
      <dgm:prSet presAssocID="{39788BE0-1FB5-44D5-9AB0-E160DB44F59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FC5877A-1D6B-4FBB-A399-94DDC3ABD9DF}" type="pres">
      <dgm:prSet presAssocID="{E0D96CB9-DEDF-4448-A654-0CE56415CDB8}" presName="composite" presStyleCnt="0"/>
      <dgm:spPr/>
    </dgm:pt>
    <dgm:pt modelId="{653F63B7-1BD6-4AB3-B3FD-5A8E48309156}" type="pres">
      <dgm:prSet presAssocID="{E0D96CB9-DEDF-4448-A654-0CE56415CDB8}" presName="LShape" presStyleLbl="alignNode1" presStyleIdx="0" presStyleCnt="11" custScaleX="99831" custScaleY="104256"/>
      <dgm:spPr/>
    </dgm:pt>
    <dgm:pt modelId="{0E69AE86-E519-4B96-9746-6CF442E0AB80}" type="pres">
      <dgm:prSet presAssocID="{E0D96CB9-DEDF-4448-A654-0CE56415CDB8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A95C1-5DC1-465F-A7BF-E70B2B0C8AE7}" type="pres">
      <dgm:prSet presAssocID="{E0D96CB9-DEDF-4448-A654-0CE56415CDB8}" presName="Triangle" presStyleLbl="alignNode1" presStyleIdx="1" presStyleCnt="11" custLinFactNeighborX="1195" custLinFactNeighborY="44460"/>
      <dgm:spPr/>
    </dgm:pt>
    <dgm:pt modelId="{A3242D20-9291-4277-ACB5-F1ABB88ECFE0}" type="pres">
      <dgm:prSet presAssocID="{2ACEFBEA-7B9D-42F0-AC2D-842C30FCA346}" presName="sibTrans" presStyleCnt="0"/>
      <dgm:spPr/>
    </dgm:pt>
    <dgm:pt modelId="{DD823F85-6DA8-44DF-8DAA-AB98C71A319B}" type="pres">
      <dgm:prSet presAssocID="{2ACEFBEA-7B9D-42F0-AC2D-842C30FCA346}" presName="space" presStyleCnt="0"/>
      <dgm:spPr/>
    </dgm:pt>
    <dgm:pt modelId="{1307AC7A-931E-4405-A25D-5FF186724479}" type="pres">
      <dgm:prSet presAssocID="{165C3017-4613-4B71-99EA-CE4186909EB2}" presName="composite" presStyleCnt="0"/>
      <dgm:spPr/>
    </dgm:pt>
    <dgm:pt modelId="{C6DCAA5E-2BA9-4C62-97A0-FDAB0DF0DA9F}" type="pres">
      <dgm:prSet presAssocID="{165C3017-4613-4B71-99EA-CE4186909EB2}" presName="LShape" presStyleLbl="alignNode1" presStyleIdx="2" presStyleCnt="11"/>
      <dgm:spPr/>
    </dgm:pt>
    <dgm:pt modelId="{7251D3E4-376E-457C-B4CC-E73463D0397D}" type="pres">
      <dgm:prSet presAssocID="{165C3017-4613-4B71-99EA-CE4186909EB2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04710-78D7-444C-89A3-8C7B1AF260F9}" type="pres">
      <dgm:prSet presAssocID="{165C3017-4613-4B71-99EA-CE4186909EB2}" presName="Triangle" presStyleLbl="alignNode1" presStyleIdx="3" presStyleCnt="11" custLinFactNeighborX="15798" custLinFactNeighborY="39577"/>
      <dgm:spPr/>
    </dgm:pt>
    <dgm:pt modelId="{7CA4F291-562A-4CB6-A083-CBC652C7E8D8}" type="pres">
      <dgm:prSet presAssocID="{E8E646DC-C9BE-478E-814E-A2360355766F}" presName="sibTrans" presStyleCnt="0"/>
      <dgm:spPr/>
    </dgm:pt>
    <dgm:pt modelId="{5D2EB6AA-5D9D-423E-9DD1-EBCE43044978}" type="pres">
      <dgm:prSet presAssocID="{E8E646DC-C9BE-478E-814E-A2360355766F}" presName="space" presStyleCnt="0"/>
      <dgm:spPr/>
    </dgm:pt>
    <dgm:pt modelId="{D68C8DA5-CA66-46A2-B1F0-E5A94DA141BA}" type="pres">
      <dgm:prSet presAssocID="{E35E984B-BD9A-4C8D-A557-4BD6EB25A78B}" presName="composite" presStyleCnt="0"/>
      <dgm:spPr/>
    </dgm:pt>
    <dgm:pt modelId="{34BD9675-17E7-417E-9241-B46B89F3626D}" type="pres">
      <dgm:prSet presAssocID="{E35E984B-BD9A-4C8D-A557-4BD6EB25A78B}" presName="LShape" presStyleLbl="alignNode1" presStyleIdx="4" presStyleCnt="11"/>
      <dgm:spPr/>
    </dgm:pt>
    <dgm:pt modelId="{65CF9581-4C51-45CA-A0FE-2EB2D0584604}" type="pres">
      <dgm:prSet presAssocID="{E35E984B-BD9A-4C8D-A557-4BD6EB25A78B}" presName="ParentText" presStyleLbl="revTx" presStyleIdx="2" presStyleCnt="6" custScaleX="95337" custScaleY="80191" custLinFactX="-23697" custLinFactNeighborX="-100000" custLinFactNeighborY="14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B0AD0-9107-4249-8E04-82C85AD0DC13}" type="pres">
      <dgm:prSet presAssocID="{E35E984B-BD9A-4C8D-A557-4BD6EB25A78B}" presName="Triangle" presStyleLbl="alignNode1" presStyleIdx="5" presStyleCnt="11" custLinFactNeighborX="5484" custLinFactNeighborY="49216"/>
      <dgm:spPr/>
    </dgm:pt>
    <dgm:pt modelId="{46070503-235C-4AC5-A192-1CD9FCCEABAA}" type="pres">
      <dgm:prSet presAssocID="{F3805503-A247-4EBD-A42C-6B59ED2B47B3}" presName="sibTrans" presStyleCnt="0"/>
      <dgm:spPr/>
    </dgm:pt>
    <dgm:pt modelId="{4081968D-4585-4A92-8F78-2BB07D3A9CB3}" type="pres">
      <dgm:prSet presAssocID="{F3805503-A247-4EBD-A42C-6B59ED2B47B3}" presName="space" presStyleCnt="0"/>
      <dgm:spPr/>
    </dgm:pt>
    <dgm:pt modelId="{08D03206-55A3-4BFC-8DAA-25022734ABF4}" type="pres">
      <dgm:prSet presAssocID="{2EE48EC5-4DC5-4011-A7F3-E479C1DD6343}" presName="composite" presStyleCnt="0"/>
      <dgm:spPr/>
    </dgm:pt>
    <dgm:pt modelId="{96CDD963-EB6A-4835-BD20-702AF77F0070}" type="pres">
      <dgm:prSet presAssocID="{2EE48EC5-4DC5-4011-A7F3-E479C1DD6343}" presName="LShape" presStyleLbl="alignNode1" presStyleIdx="6" presStyleCnt="11" custLinFactNeighborX="279" custLinFactNeighborY="-5940"/>
      <dgm:spPr/>
    </dgm:pt>
    <dgm:pt modelId="{4147FA20-59BE-4FD5-A769-0C882CDAC55E}" type="pres">
      <dgm:prSet presAssocID="{2EE48EC5-4DC5-4011-A7F3-E479C1DD6343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9FF65-1D73-4C4E-BCBE-284451883AEC}" type="pres">
      <dgm:prSet presAssocID="{2EE48EC5-4DC5-4011-A7F3-E479C1DD6343}" presName="Triangle" presStyleLbl="alignNode1" presStyleIdx="7" presStyleCnt="11" custLinFactNeighborX="687" custLinFactNeighborY="21425"/>
      <dgm:spPr/>
    </dgm:pt>
    <dgm:pt modelId="{881F5026-26CC-4987-9E9F-1E7B2C22C7E7}" type="pres">
      <dgm:prSet presAssocID="{54366E8B-D435-4271-B142-A4E47E7094CF}" presName="sibTrans" presStyleCnt="0"/>
      <dgm:spPr/>
    </dgm:pt>
    <dgm:pt modelId="{777364D9-1B6B-4890-8D0A-79EE4D6B67C5}" type="pres">
      <dgm:prSet presAssocID="{54366E8B-D435-4271-B142-A4E47E7094CF}" presName="space" presStyleCnt="0"/>
      <dgm:spPr/>
    </dgm:pt>
    <dgm:pt modelId="{A386AA35-0B1D-4911-BE20-5E26053F5A1E}" type="pres">
      <dgm:prSet presAssocID="{09F24CFB-7A8A-4247-A13C-18944EDD58B5}" presName="composite" presStyleCnt="0"/>
      <dgm:spPr/>
    </dgm:pt>
    <dgm:pt modelId="{D34D3B6D-0E56-4B8C-BD08-798A6A67C6C7}" type="pres">
      <dgm:prSet presAssocID="{09F24CFB-7A8A-4247-A13C-18944EDD58B5}" presName="LShape" presStyleLbl="alignNode1" presStyleIdx="8" presStyleCnt="11"/>
      <dgm:spPr/>
    </dgm:pt>
    <dgm:pt modelId="{4E4E0FDA-84B2-4AA0-A38A-BF4EE40937E7}" type="pres">
      <dgm:prSet presAssocID="{09F24CFB-7A8A-4247-A13C-18944EDD58B5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F4951-07F9-426A-9A47-90798BD17C1C}" type="pres">
      <dgm:prSet presAssocID="{09F24CFB-7A8A-4247-A13C-18944EDD58B5}" presName="Triangle" presStyleLbl="alignNode1" presStyleIdx="9" presStyleCnt="11"/>
      <dgm:spPr/>
    </dgm:pt>
    <dgm:pt modelId="{D1C830A7-8179-40E9-935E-73C1A4512531}" type="pres">
      <dgm:prSet presAssocID="{6FFB4855-2E78-4983-B3D8-DFBFDC5CD20D}" presName="sibTrans" presStyleCnt="0"/>
      <dgm:spPr/>
    </dgm:pt>
    <dgm:pt modelId="{4B76F3FD-A611-42EA-879F-A4A48E619ACE}" type="pres">
      <dgm:prSet presAssocID="{6FFB4855-2E78-4983-B3D8-DFBFDC5CD20D}" presName="space" presStyleCnt="0"/>
      <dgm:spPr/>
    </dgm:pt>
    <dgm:pt modelId="{B0A2A232-01BC-474B-B9D8-48E2AE73C653}" type="pres">
      <dgm:prSet presAssocID="{456BBD7D-B676-4D10-A273-ADBE0748299C}" presName="composite" presStyleCnt="0"/>
      <dgm:spPr/>
    </dgm:pt>
    <dgm:pt modelId="{95357A16-B880-4EE0-8EB9-D4404D8C8A8D}" type="pres">
      <dgm:prSet presAssocID="{456BBD7D-B676-4D10-A273-ADBE0748299C}" presName="LShape" presStyleLbl="alignNode1" presStyleIdx="10" presStyleCnt="11"/>
      <dgm:spPr/>
    </dgm:pt>
    <dgm:pt modelId="{32009E25-CBC6-4884-AF59-E88C9BFC7452}" type="pres">
      <dgm:prSet presAssocID="{456BBD7D-B676-4D10-A273-ADBE0748299C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7B46B4-83ED-4AAF-8881-B68EF5FD0DCD}" type="presOf" srcId="{165C3017-4613-4B71-99EA-CE4186909EB2}" destId="{7251D3E4-376E-457C-B4CC-E73463D0397D}" srcOrd="0" destOrd="0" presId="urn:microsoft.com/office/officeart/2009/3/layout/StepUpProcess"/>
    <dgm:cxn modelId="{37E3F24A-D1F2-4B99-A191-B0A137AFA476}" srcId="{39788BE0-1FB5-44D5-9AB0-E160DB44F597}" destId="{165C3017-4613-4B71-99EA-CE4186909EB2}" srcOrd="1" destOrd="0" parTransId="{1361F80D-02D7-4E80-A16D-8FE2EE9D6CB0}" sibTransId="{E8E646DC-C9BE-478E-814E-A2360355766F}"/>
    <dgm:cxn modelId="{501CA222-5890-4CC6-BBB1-89396B6A7256}" type="presOf" srcId="{09F24CFB-7A8A-4247-A13C-18944EDD58B5}" destId="{4E4E0FDA-84B2-4AA0-A38A-BF4EE40937E7}" srcOrd="0" destOrd="0" presId="urn:microsoft.com/office/officeart/2009/3/layout/StepUpProcess"/>
    <dgm:cxn modelId="{149F5768-9C8B-495E-923F-53F676A485EA}" srcId="{39788BE0-1FB5-44D5-9AB0-E160DB44F597}" destId="{456BBD7D-B676-4D10-A273-ADBE0748299C}" srcOrd="5" destOrd="0" parTransId="{07B4AFE6-9911-41E0-961E-E124B241DB6B}" sibTransId="{DBD68440-384B-4CA7-AB31-110E3DD88950}"/>
    <dgm:cxn modelId="{99562D5F-4B16-4A3B-884B-54D2094A7154}" srcId="{39788BE0-1FB5-44D5-9AB0-E160DB44F597}" destId="{E0D96CB9-DEDF-4448-A654-0CE56415CDB8}" srcOrd="0" destOrd="0" parTransId="{A349DF61-BD48-4AEA-AFF9-DCEB1E19B9D2}" sibTransId="{2ACEFBEA-7B9D-42F0-AC2D-842C30FCA346}"/>
    <dgm:cxn modelId="{9FBCAA24-6291-421E-8C9F-0EB2422306D1}" type="presOf" srcId="{456BBD7D-B676-4D10-A273-ADBE0748299C}" destId="{32009E25-CBC6-4884-AF59-E88C9BFC7452}" srcOrd="0" destOrd="0" presId="urn:microsoft.com/office/officeart/2009/3/layout/StepUpProcess"/>
    <dgm:cxn modelId="{293B3A0D-6A4F-4E77-ABD8-DC94B38A55FD}" srcId="{39788BE0-1FB5-44D5-9AB0-E160DB44F597}" destId="{2EE48EC5-4DC5-4011-A7F3-E479C1DD6343}" srcOrd="3" destOrd="0" parTransId="{1CE9A064-113B-4B13-B587-19F4DB0ACB1E}" sibTransId="{54366E8B-D435-4271-B142-A4E47E7094CF}"/>
    <dgm:cxn modelId="{FBDA6976-5EEE-4F48-8125-FFCE91F8257B}" type="presOf" srcId="{39788BE0-1FB5-44D5-9AB0-E160DB44F597}" destId="{A6BEC607-99B1-4D0C-A523-20F6263D7581}" srcOrd="0" destOrd="0" presId="urn:microsoft.com/office/officeart/2009/3/layout/StepUpProcess"/>
    <dgm:cxn modelId="{39BA3245-5E05-4775-8F44-A4C78D0F537E}" srcId="{39788BE0-1FB5-44D5-9AB0-E160DB44F597}" destId="{E35E984B-BD9A-4C8D-A557-4BD6EB25A78B}" srcOrd="2" destOrd="0" parTransId="{F2A61FDC-63CF-45A7-9744-B69298B35FF9}" sibTransId="{F3805503-A247-4EBD-A42C-6B59ED2B47B3}"/>
    <dgm:cxn modelId="{CD1136C8-1092-434F-B663-ED38A7E548A7}" srcId="{39788BE0-1FB5-44D5-9AB0-E160DB44F597}" destId="{09F24CFB-7A8A-4247-A13C-18944EDD58B5}" srcOrd="4" destOrd="0" parTransId="{9E08E5C7-5ECE-44D1-A629-3749EF531915}" sibTransId="{6FFB4855-2E78-4983-B3D8-DFBFDC5CD20D}"/>
    <dgm:cxn modelId="{7D6DFEEC-DF8D-4373-AC57-A7A37D4DDC75}" type="presOf" srcId="{E35E984B-BD9A-4C8D-A557-4BD6EB25A78B}" destId="{65CF9581-4C51-45CA-A0FE-2EB2D0584604}" srcOrd="0" destOrd="0" presId="urn:microsoft.com/office/officeart/2009/3/layout/StepUpProcess"/>
    <dgm:cxn modelId="{4B4CAEDE-3BFA-4411-B924-5E88EDE2C703}" type="presOf" srcId="{E0D96CB9-DEDF-4448-A654-0CE56415CDB8}" destId="{0E69AE86-E519-4B96-9746-6CF442E0AB80}" srcOrd="0" destOrd="0" presId="urn:microsoft.com/office/officeart/2009/3/layout/StepUpProcess"/>
    <dgm:cxn modelId="{8AC2E1C6-0646-4EC6-AC0D-C663ECDB0B29}" type="presOf" srcId="{2EE48EC5-4DC5-4011-A7F3-E479C1DD6343}" destId="{4147FA20-59BE-4FD5-A769-0C882CDAC55E}" srcOrd="0" destOrd="0" presId="urn:microsoft.com/office/officeart/2009/3/layout/StepUpProcess"/>
    <dgm:cxn modelId="{FE1A80BF-6D06-4C91-91C9-9ED47EB31FD9}" type="presParOf" srcId="{A6BEC607-99B1-4D0C-A523-20F6263D7581}" destId="{EFC5877A-1D6B-4FBB-A399-94DDC3ABD9DF}" srcOrd="0" destOrd="0" presId="urn:microsoft.com/office/officeart/2009/3/layout/StepUpProcess"/>
    <dgm:cxn modelId="{3EE29AEC-75B3-4D5A-9257-B1607A6D2390}" type="presParOf" srcId="{EFC5877A-1D6B-4FBB-A399-94DDC3ABD9DF}" destId="{653F63B7-1BD6-4AB3-B3FD-5A8E48309156}" srcOrd="0" destOrd="0" presId="urn:microsoft.com/office/officeart/2009/3/layout/StepUpProcess"/>
    <dgm:cxn modelId="{2BDBCBB9-646E-4193-B560-48C1BEBAA179}" type="presParOf" srcId="{EFC5877A-1D6B-4FBB-A399-94DDC3ABD9DF}" destId="{0E69AE86-E519-4B96-9746-6CF442E0AB80}" srcOrd="1" destOrd="0" presId="urn:microsoft.com/office/officeart/2009/3/layout/StepUpProcess"/>
    <dgm:cxn modelId="{A419C0E8-4BDE-410A-B52F-F5C244763562}" type="presParOf" srcId="{EFC5877A-1D6B-4FBB-A399-94DDC3ABD9DF}" destId="{8FAA95C1-5DC1-465F-A7BF-E70B2B0C8AE7}" srcOrd="2" destOrd="0" presId="urn:microsoft.com/office/officeart/2009/3/layout/StepUpProcess"/>
    <dgm:cxn modelId="{1F0E176B-E3F3-400D-81A0-39A62F03B029}" type="presParOf" srcId="{A6BEC607-99B1-4D0C-A523-20F6263D7581}" destId="{A3242D20-9291-4277-ACB5-F1ABB88ECFE0}" srcOrd="1" destOrd="0" presId="urn:microsoft.com/office/officeart/2009/3/layout/StepUpProcess"/>
    <dgm:cxn modelId="{CAEB2925-7DCB-44AF-9FB3-8CDB32835A55}" type="presParOf" srcId="{A3242D20-9291-4277-ACB5-F1ABB88ECFE0}" destId="{DD823F85-6DA8-44DF-8DAA-AB98C71A319B}" srcOrd="0" destOrd="0" presId="urn:microsoft.com/office/officeart/2009/3/layout/StepUpProcess"/>
    <dgm:cxn modelId="{78124D1B-B85E-4F9A-A9B7-07DC7680ED84}" type="presParOf" srcId="{A6BEC607-99B1-4D0C-A523-20F6263D7581}" destId="{1307AC7A-931E-4405-A25D-5FF186724479}" srcOrd="2" destOrd="0" presId="urn:microsoft.com/office/officeart/2009/3/layout/StepUpProcess"/>
    <dgm:cxn modelId="{B7CCF009-14C4-4996-9DDA-BFDB3949E652}" type="presParOf" srcId="{1307AC7A-931E-4405-A25D-5FF186724479}" destId="{C6DCAA5E-2BA9-4C62-97A0-FDAB0DF0DA9F}" srcOrd="0" destOrd="0" presId="urn:microsoft.com/office/officeart/2009/3/layout/StepUpProcess"/>
    <dgm:cxn modelId="{810D0629-73AD-434D-A4CF-FEF97E3EB156}" type="presParOf" srcId="{1307AC7A-931E-4405-A25D-5FF186724479}" destId="{7251D3E4-376E-457C-B4CC-E73463D0397D}" srcOrd="1" destOrd="0" presId="urn:microsoft.com/office/officeart/2009/3/layout/StepUpProcess"/>
    <dgm:cxn modelId="{07FAECE0-2E1A-40B0-9DD4-23474171169B}" type="presParOf" srcId="{1307AC7A-931E-4405-A25D-5FF186724479}" destId="{D5204710-78D7-444C-89A3-8C7B1AF260F9}" srcOrd="2" destOrd="0" presId="urn:microsoft.com/office/officeart/2009/3/layout/StepUpProcess"/>
    <dgm:cxn modelId="{496E89B0-8B71-4BAD-B554-5729BC46026D}" type="presParOf" srcId="{A6BEC607-99B1-4D0C-A523-20F6263D7581}" destId="{7CA4F291-562A-4CB6-A083-CBC652C7E8D8}" srcOrd="3" destOrd="0" presId="urn:microsoft.com/office/officeart/2009/3/layout/StepUpProcess"/>
    <dgm:cxn modelId="{5F17CD15-D36D-41DD-8A06-3C1296EEB2F6}" type="presParOf" srcId="{7CA4F291-562A-4CB6-A083-CBC652C7E8D8}" destId="{5D2EB6AA-5D9D-423E-9DD1-EBCE43044978}" srcOrd="0" destOrd="0" presId="urn:microsoft.com/office/officeart/2009/3/layout/StepUpProcess"/>
    <dgm:cxn modelId="{A797ABE6-3BEF-4536-88F5-30A950EB0A53}" type="presParOf" srcId="{A6BEC607-99B1-4D0C-A523-20F6263D7581}" destId="{D68C8DA5-CA66-46A2-B1F0-E5A94DA141BA}" srcOrd="4" destOrd="0" presId="urn:microsoft.com/office/officeart/2009/3/layout/StepUpProcess"/>
    <dgm:cxn modelId="{02D80C9C-2AD9-45DF-97D8-C59C4B1DEE21}" type="presParOf" srcId="{D68C8DA5-CA66-46A2-B1F0-E5A94DA141BA}" destId="{34BD9675-17E7-417E-9241-B46B89F3626D}" srcOrd="0" destOrd="0" presId="urn:microsoft.com/office/officeart/2009/3/layout/StepUpProcess"/>
    <dgm:cxn modelId="{EB569491-2DFD-4B88-BE69-E6D2D7DA7DD6}" type="presParOf" srcId="{D68C8DA5-CA66-46A2-B1F0-E5A94DA141BA}" destId="{65CF9581-4C51-45CA-A0FE-2EB2D0584604}" srcOrd="1" destOrd="0" presId="urn:microsoft.com/office/officeart/2009/3/layout/StepUpProcess"/>
    <dgm:cxn modelId="{6E9A73C9-1980-419E-93DA-A4A028DD8C1F}" type="presParOf" srcId="{D68C8DA5-CA66-46A2-B1F0-E5A94DA141BA}" destId="{D41B0AD0-9107-4249-8E04-82C85AD0DC13}" srcOrd="2" destOrd="0" presId="urn:microsoft.com/office/officeart/2009/3/layout/StepUpProcess"/>
    <dgm:cxn modelId="{82718FA2-5C17-49FE-8216-05DDA5FF78BA}" type="presParOf" srcId="{A6BEC607-99B1-4D0C-A523-20F6263D7581}" destId="{46070503-235C-4AC5-A192-1CD9FCCEABAA}" srcOrd="5" destOrd="0" presId="urn:microsoft.com/office/officeart/2009/3/layout/StepUpProcess"/>
    <dgm:cxn modelId="{E0D97C5F-244E-4F09-81D2-FDEEF07A9E92}" type="presParOf" srcId="{46070503-235C-4AC5-A192-1CD9FCCEABAA}" destId="{4081968D-4585-4A92-8F78-2BB07D3A9CB3}" srcOrd="0" destOrd="0" presId="urn:microsoft.com/office/officeart/2009/3/layout/StepUpProcess"/>
    <dgm:cxn modelId="{9340F7F3-00CE-4456-B0F4-6268F562852D}" type="presParOf" srcId="{A6BEC607-99B1-4D0C-A523-20F6263D7581}" destId="{08D03206-55A3-4BFC-8DAA-25022734ABF4}" srcOrd="6" destOrd="0" presId="urn:microsoft.com/office/officeart/2009/3/layout/StepUpProcess"/>
    <dgm:cxn modelId="{03B30882-C2FF-4E6A-9007-C2D34EC87ADF}" type="presParOf" srcId="{08D03206-55A3-4BFC-8DAA-25022734ABF4}" destId="{96CDD963-EB6A-4835-BD20-702AF77F0070}" srcOrd="0" destOrd="0" presId="urn:microsoft.com/office/officeart/2009/3/layout/StepUpProcess"/>
    <dgm:cxn modelId="{86F860A0-096D-41E0-A146-1DC0173405C9}" type="presParOf" srcId="{08D03206-55A3-4BFC-8DAA-25022734ABF4}" destId="{4147FA20-59BE-4FD5-A769-0C882CDAC55E}" srcOrd="1" destOrd="0" presId="urn:microsoft.com/office/officeart/2009/3/layout/StepUpProcess"/>
    <dgm:cxn modelId="{52EFCD51-9730-4059-9BC4-49B22C80765B}" type="presParOf" srcId="{08D03206-55A3-4BFC-8DAA-25022734ABF4}" destId="{AEB9FF65-1D73-4C4E-BCBE-284451883AEC}" srcOrd="2" destOrd="0" presId="urn:microsoft.com/office/officeart/2009/3/layout/StepUpProcess"/>
    <dgm:cxn modelId="{F0FD937B-CD66-4746-BB7E-F5AEE71098A7}" type="presParOf" srcId="{A6BEC607-99B1-4D0C-A523-20F6263D7581}" destId="{881F5026-26CC-4987-9E9F-1E7B2C22C7E7}" srcOrd="7" destOrd="0" presId="urn:microsoft.com/office/officeart/2009/3/layout/StepUpProcess"/>
    <dgm:cxn modelId="{F142B32F-99B2-4AD3-BF49-25D5C68DEC6C}" type="presParOf" srcId="{881F5026-26CC-4987-9E9F-1E7B2C22C7E7}" destId="{777364D9-1B6B-4890-8D0A-79EE4D6B67C5}" srcOrd="0" destOrd="0" presId="urn:microsoft.com/office/officeart/2009/3/layout/StepUpProcess"/>
    <dgm:cxn modelId="{B0BEF1B3-3E6E-4A52-8D6D-2BAB701907E8}" type="presParOf" srcId="{A6BEC607-99B1-4D0C-A523-20F6263D7581}" destId="{A386AA35-0B1D-4911-BE20-5E26053F5A1E}" srcOrd="8" destOrd="0" presId="urn:microsoft.com/office/officeart/2009/3/layout/StepUpProcess"/>
    <dgm:cxn modelId="{DD3D95EC-52EA-4C9D-9BED-475F29E5C39C}" type="presParOf" srcId="{A386AA35-0B1D-4911-BE20-5E26053F5A1E}" destId="{D34D3B6D-0E56-4B8C-BD08-798A6A67C6C7}" srcOrd="0" destOrd="0" presId="urn:microsoft.com/office/officeart/2009/3/layout/StepUpProcess"/>
    <dgm:cxn modelId="{B07E5EA7-DA37-4377-9D46-AF5FA6B786A0}" type="presParOf" srcId="{A386AA35-0B1D-4911-BE20-5E26053F5A1E}" destId="{4E4E0FDA-84B2-4AA0-A38A-BF4EE40937E7}" srcOrd="1" destOrd="0" presId="urn:microsoft.com/office/officeart/2009/3/layout/StepUpProcess"/>
    <dgm:cxn modelId="{8340440E-FC3C-44E5-85E4-629CAC6E48CB}" type="presParOf" srcId="{A386AA35-0B1D-4911-BE20-5E26053F5A1E}" destId="{EEFF4951-07F9-426A-9A47-90798BD17C1C}" srcOrd="2" destOrd="0" presId="urn:microsoft.com/office/officeart/2009/3/layout/StepUpProcess"/>
    <dgm:cxn modelId="{53D4B8A2-638B-4721-A7D1-1DC7C8682920}" type="presParOf" srcId="{A6BEC607-99B1-4D0C-A523-20F6263D7581}" destId="{D1C830A7-8179-40E9-935E-73C1A4512531}" srcOrd="9" destOrd="0" presId="urn:microsoft.com/office/officeart/2009/3/layout/StepUpProcess"/>
    <dgm:cxn modelId="{0C2603C5-1EFA-485C-BC17-8B1865CB6CA1}" type="presParOf" srcId="{D1C830A7-8179-40E9-935E-73C1A4512531}" destId="{4B76F3FD-A611-42EA-879F-A4A48E619ACE}" srcOrd="0" destOrd="0" presId="urn:microsoft.com/office/officeart/2009/3/layout/StepUpProcess"/>
    <dgm:cxn modelId="{396D0AF8-018A-429E-BA48-6B9B9B7F6259}" type="presParOf" srcId="{A6BEC607-99B1-4D0C-A523-20F6263D7581}" destId="{B0A2A232-01BC-474B-B9D8-48E2AE73C653}" srcOrd="10" destOrd="0" presId="urn:microsoft.com/office/officeart/2009/3/layout/StepUpProcess"/>
    <dgm:cxn modelId="{C7A7BBB0-C073-4A14-B3CB-1BE293586FE4}" type="presParOf" srcId="{B0A2A232-01BC-474B-B9D8-48E2AE73C653}" destId="{95357A16-B880-4EE0-8EB9-D4404D8C8A8D}" srcOrd="0" destOrd="0" presId="urn:microsoft.com/office/officeart/2009/3/layout/StepUpProcess"/>
    <dgm:cxn modelId="{21454755-08EB-48EF-A739-25F0833C0FA8}" type="presParOf" srcId="{B0A2A232-01BC-474B-B9D8-48E2AE73C653}" destId="{32009E25-CBC6-4884-AF59-E88C9BFC745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F63B7-1BD6-4AB3-B3FD-5A8E48309156}">
      <dsp:nvSpPr>
        <dsp:cNvPr id="0" name=""/>
        <dsp:cNvSpPr/>
      </dsp:nvSpPr>
      <dsp:spPr>
        <a:xfrm rot="5400000">
          <a:off x="332932" y="2819267"/>
          <a:ext cx="1109835" cy="176835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9AE86-E519-4B96-9746-6CF442E0AB80}">
      <dsp:nvSpPr>
        <dsp:cNvPr id="0" name=""/>
        <dsp:cNvSpPr/>
      </dsp:nvSpPr>
      <dsp:spPr>
        <a:xfrm>
          <a:off x="177889" y="3347023"/>
          <a:ext cx="1599187" cy="1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177889" y="3347023"/>
        <a:ext cx="1599187" cy="1401781"/>
      </dsp:txXfrm>
    </dsp:sp>
    <dsp:sp modelId="{8FAA95C1-5DC1-465F-A7BF-E70B2B0C8AE7}">
      <dsp:nvSpPr>
        <dsp:cNvPr id="0" name=""/>
        <dsp:cNvSpPr/>
      </dsp:nvSpPr>
      <dsp:spPr>
        <a:xfrm>
          <a:off x="1478948" y="2821512"/>
          <a:ext cx="301733" cy="3017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CAA5E-2BA9-4C62-97A0-FDAB0DF0DA9F}">
      <dsp:nvSpPr>
        <dsp:cNvPr id="0" name=""/>
        <dsp:cNvSpPr/>
      </dsp:nvSpPr>
      <dsp:spPr>
        <a:xfrm rot="5400000">
          <a:off x="2313303" y="2333331"/>
          <a:ext cx="1064529" cy="17713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1D3E4-376E-457C-B4CC-E73463D0397D}">
      <dsp:nvSpPr>
        <dsp:cNvPr id="0" name=""/>
        <dsp:cNvSpPr/>
      </dsp:nvSpPr>
      <dsp:spPr>
        <a:xfrm>
          <a:off x="2135607" y="2862584"/>
          <a:ext cx="1599187" cy="1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 </a:t>
          </a:r>
          <a:endParaRPr lang="ru-RU" sz="6400" kern="1200" dirty="0"/>
        </a:p>
      </dsp:txBody>
      <dsp:txXfrm>
        <a:off x="2135607" y="2862584"/>
        <a:ext cx="1599187" cy="1401781"/>
      </dsp:txXfrm>
    </dsp:sp>
    <dsp:sp modelId="{D5204710-78D7-444C-89A3-8C7B1AF260F9}">
      <dsp:nvSpPr>
        <dsp:cNvPr id="0" name=""/>
        <dsp:cNvSpPr/>
      </dsp:nvSpPr>
      <dsp:spPr>
        <a:xfrm>
          <a:off x="3480729" y="2322339"/>
          <a:ext cx="301733" cy="3017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D9675-17E7-417E-9241-B46B89F3626D}">
      <dsp:nvSpPr>
        <dsp:cNvPr id="0" name=""/>
        <dsp:cNvSpPr/>
      </dsp:nvSpPr>
      <dsp:spPr>
        <a:xfrm rot="5400000">
          <a:off x="4269524" y="1987731"/>
          <a:ext cx="1064529" cy="17713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F9581-4C51-45CA-A0FE-2EB2D0584604}">
      <dsp:nvSpPr>
        <dsp:cNvPr id="0" name=""/>
        <dsp:cNvSpPr/>
      </dsp:nvSpPr>
      <dsp:spPr>
        <a:xfrm>
          <a:off x="2150966" y="2865166"/>
          <a:ext cx="1524617" cy="1124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rPr>
            <a:t>Назначение руководителей проектов, подбор проектных команд, реализация в соответствии с этапом проекта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2150966" y="2865166"/>
        <a:ext cx="1524617" cy="1124102"/>
      </dsp:txXfrm>
    </dsp:sp>
    <dsp:sp modelId="{D41B0AD0-9107-4249-8E04-82C85AD0DC13}">
      <dsp:nvSpPr>
        <dsp:cNvPr id="0" name=""/>
        <dsp:cNvSpPr/>
      </dsp:nvSpPr>
      <dsp:spPr>
        <a:xfrm>
          <a:off x="5405829" y="2005823"/>
          <a:ext cx="301733" cy="3017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DD963-EB6A-4835-BD20-702AF77F0070}">
      <dsp:nvSpPr>
        <dsp:cNvPr id="0" name=""/>
        <dsp:cNvSpPr/>
      </dsp:nvSpPr>
      <dsp:spPr>
        <a:xfrm rot="5400000">
          <a:off x="6230688" y="1440059"/>
          <a:ext cx="1064529" cy="17713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7FA20-59BE-4FD5-A769-0C882CDAC55E}">
      <dsp:nvSpPr>
        <dsp:cNvPr id="0" name=""/>
        <dsp:cNvSpPr/>
      </dsp:nvSpPr>
      <dsp:spPr>
        <a:xfrm>
          <a:off x="6048049" y="2032545"/>
          <a:ext cx="1599187" cy="1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6048049" y="2032545"/>
        <a:ext cx="1599187" cy="1401781"/>
      </dsp:txXfrm>
    </dsp:sp>
    <dsp:sp modelId="{AEB9FF65-1D73-4C4E-BCBE-284451883AEC}">
      <dsp:nvSpPr>
        <dsp:cNvPr id="0" name=""/>
        <dsp:cNvSpPr/>
      </dsp:nvSpPr>
      <dsp:spPr>
        <a:xfrm>
          <a:off x="7347576" y="1437529"/>
          <a:ext cx="301733" cy="3017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D3B6D-0E56-4B8C-BD08-798A6A67C6C7}">
      <dsp:nvSpPr>
        <dsp:cNvPr id="0" name=""/>
        <dsp:cNvSpPr/>
      </dsp:nvSpPr>
      <dsp:spPr>
        <a:xfrm rot="5400000">
          <a:off x="8181967" y="1018853"/>
          <a:ext cx="1064529" cy="17713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E0FDA-84B2-4AA0-A38A-BF4EE40937E7}">
      <dsp:nvSpPr>
        <dsp:cNvPr id="0" name=""/>
        <dsp:cNvSpPr/>
      </dsp:nvSpPr>
      <dsp:spPr>
        <a:xfrm>
          <a:off x="8004270" y="1548106"/>
          <a:ext cx="1599187" cy="1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8004270" y="1548106"/>
        <a:ext cx="1599187" cy="1401781"/>
      </dsp:txXfrm>
    </dsp:sp>
    <dsp:sp modelId="{EEFF4951-07F9-426A-9A47-90798BD17C1C}">
      <dsp:nvSpPr>
        <dsp:cNvPr id="0" name=""/>
        <dsp:cNvSpPr/>
      </dsp:nvSpPr>
      <dsp:spPr>
        <a:xfrm>
          <a:off x="9301724" y="888444"/>
          <a:ext cx="301733" cy="3017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57A16-B880-4EE0-8EB9-D4404D8C8A8D}">
      <dsp:nvSpPr>
        <dsp:cNvPr id="0" name=""/>
        <dsp:cNvSpPr/>
      </dsp:nvSpPr>
      <dsp:spPr>
        <a:xfrm rot="5400000">
          <a:off x="10138188" y="534413"/>
          <a:ext cx="1064529" cy="177135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09E25-CBC6-4884-AF59-E88C9BFC7452}">
      <dsp:nvSpPr>
        <dsp:cNvPr id="0" name=""/>
        <dsp:cNvSpPr/>
      </dsp:nvSpPr>
      <dsp:spPr>
        <a:xfrm>
          <a:off x="9960491" y="1063666"/>
          <a:ext cx="1599187" cy="140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9960491" y="1063666"/>
        <a:ext cx="1599187" cy="1401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D60B3-CD3A-47BB-93C3-7E82D8DCEEF2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52A3A-893D-43ED-B2C9-B6B395AF9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0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2A3A-893D-43ED-B2C9-B6B395AF97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0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2A3A-893D-43ED-B2C9-B6B395AF972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6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2A3A-893D-43ED-B2C9-B6B395AF97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9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2A3A-893D-43ED-B2C9-B6B395AF97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3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2A3A-893D-43ED-B2C9-B6B395AF972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9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2A3A-893D-43ED-B2C9-B6B395AF972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2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E526-240C-4739-A168-0F2F35D0D827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F492-0187-47FD-AAC4-FB88C4E56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7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E526-240C-4739-A168-0F2F35D0D827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F492-0187-47FD-AAC4-FB88C4E56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0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E526-240C-4739-A168-0F2F35D0D827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F492-0187-47FD-AAC4-FB88C4E56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5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E526-240C-4739-A168-0F2F35D0D827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F492-0187-47FD-AAC4-FB88C4E56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5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E526-240C-4739-A168-0F2F35D0D827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F492-0187-47FD-AAC4-FB88C4E56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5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E526-240C-4739-A168-0F2F35D0D827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F492-0187-47FD-AAC4-FB88C4E56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E526-240C-4739-A168-0F2F35D0D827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F492-0187-47FD-AAC4-FB88C4E56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43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E526-240C-4739-A168-0F2F35D0D827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F492-0187-47FD-AAC4-FB88C4E56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9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E526-240C-4739-A168-0F2F35D0D827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F492-0187-47FD-AAC4-FB88C4E56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7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E526-240C-4739-A168-0F2F35D0D827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F492-0187-47FD-AAC4-FB88C4E56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9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E526-240C-4739-A168-0F2F35D0D827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F492-0187-47FD-AAC4-FB88C4E56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DE526-240C-4739-A168-0F2F35D0D827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FF492-0187-47FD-AAC4-FB88C4E56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.n.baydalo@eetk.ru" TargetMode="External"/><Relationship Id="rId2" Type="http://schemas.openxmlformats.org/officeDocument/2006/relationships/hyperlink" Target="mailto:v.v.vertil@eetk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4753" y="2448009"/>
            <a:ext cx="5696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Основные подходы к проектированию программы развития ПОО на основе проектного управления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5696" y="4134934"/>
            <a:ext cx="4089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Вертиль В.В.-директор ГАПОУ СО «ЕЭТК», кандидат экономических наук;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Байдало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Е.Н.– заместитель директора ГАПОУ СО «ЕЭТК» по инновационно-методической работе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6975" y="5944969"/>
            <a:ext cx="354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Екатеринбург,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23 апреля 2019 г.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90700" y="577790"/>
            <a:ext cx="9086850" cy="9525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2" y="65275"/>
            <a:ext cx="1286476" cy="14859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3150" y="1185250"/>
            <a:ext cx="862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24-я Международная научно-практическая конференция «Инновации в профессиональном и профессионально-педагогическом образовании»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1750" y="129268"/>
            <a:ext cx="704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ГАПОУ СО «Екатеринбургский экономико-технологический колледж»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6" y="257990"/>
            <a:ext cx="972037" cy="1122764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096529" y="809847"/>
            <a:ext cx="9086850" cy="9525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983705" y="1331495"/>
            <a:ext cx="16042" cy="452387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19663" y="147102"/>
            <a:ext cx="718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Отличия проектного  и процессного подходов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1058" y="958897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Проект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06951" y="958897"/>
            <a:ext cx="1457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Процесс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620" y="2050056"/>
            <a:ext cx="5466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Предназначен для получения уникального результата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Имеет определенные временные рамки , начало и окончание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Протекает, как правило в условиях дефицита каких-либо ресурсов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Имеет взаимосвязи с процессами других проектов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Может быть вовлечен персонал с разным функционалом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60168" y="1814435"/>
            <a:ext cx="5550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/>
              <a:t>Результат предсказуем, под него распределяются имеющиеся ресурсы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Отсутствие четких сроков выполнения 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 Ориентация на ход событий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Для реализации привлекается постоянный персонал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Характерна относительная надежность, переходящая в монотонность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31286" y="1583603"/>
            <a:ext cx="427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«Если сделать …,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т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о будет...»</a:t>
            </a:r>
            <a:endParaRPr lang="ru-RU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3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99" y="71930"/>
            <a:ext cx="972037" cy="11227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378" y="632550"/>
            <a:ext cx="9108213" cy="3657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99" y="3531705"/>
            <a:ext cx="3909868" cy="2852161"/>
          </a:xfrm>
          <a:prstGeom prst="rect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878" y="3531705"/>
            <a:ext cx="3684668" cy="2856095"/>
          </a:xfrm>
          <a:prstGeom prst="rect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6357" y="3531705"/>
            <a:ext cx="3948894" cy="2884410"/>
          </a:xfrm>
          <a:prstGeom prst="rect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44671" y="157021"/>
            <a:ext cx="4810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Проектный менеджмент. Проектные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идеи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9633" y="1022998"/>
            <a:ext cx="1920892" cy="88401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Проектная гипотеза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511922" y="1455172"/>
            <a:ext cx="1179871" cy="19664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100318" y="1066051"/>
            <a:ext cx="1897624" cy="8750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моделей  проектов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63896" y="2049321"/>
            <a:ext cx="0" cy="1077977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158864" y="1483889"/>
            <a:ext cx="1179871" cy="19664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676636" y="1007058"/>
            <a:ext cx="2361484" cy="9536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планов  реализации проектов</a:t>
            </a:r>
            <a:endParaRPr lang="ru-RU" dirty="0"/>
          </a:p>
        </p:txBody>
      </p:sp>
      <p:sp>
        <p:nvSpPr>
          <p:cNvPr id="14" name="Выноска-облако 13"/>
          <p:cNvSpPr/>
          <p:nvPr/>
        </p:nvSpPr>
        <p:spPr>
          <a:xfrm rot="10097754">
            <a:off x="1444201" y="2212484"/>
            <a:ext cx="2315689" cy="1027027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0428143">
            <a:off x="1638576" y="2454519"/>
            <a:ext cx="2482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«Если …,  то будет…»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49371" y="1916400"/>
            <a:ext cx="324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SMART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23178" y="1923482"/>
            <a:ext cx="1546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ru-RU" dirty="0" smtClean="0"/>
              <a:t>конкретный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9055090" y="2165986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ru-RU" dirty="0" smtClean="0"/>
              <a:t>измеримый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9055090" y="2419641"/>
            <a:ext cx="15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ru-RU" dirty="0" smtClean="0"/>
              <a:t>достижимый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9073837" y="2712273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ru-RU" dirty="0" smtClean="0"/>
              <a:t>значимый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9073837" y="2985418"/>
            <a:ext cx="290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ru-RU" dirty="0" smtClean="0"/>
              <a:t>ограниченный по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1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/>
          <p:cNvCxnSpPr/>
          <p:nvPr/>
        </p:nvCxnSpPr>
        <p:spPr>
          <a:xfrm>
            <a:off x="3464802" y="4052201"/>
            <a:ext cx="1378474" cy="1122733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21" idx="3"/>
          </p:cNvCxnSpPr>
          <p:nvPr/>
        </p:nvCxnSpPr>
        <p:spPr>
          <a:xfrm>
            <a:off x="3444802" y="4043095"/>
            <a:ext cx="1439056" cy="865784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13" idx="3"/>
          </p:cNvCxnSpPr>
          <p:nvPr/>
        </p:nvCxnSpPr>
        <p:spPr>
          <a:xfrm flipV="1">
            <a:off x="8197493" y="3295626"/>
            <a:ext cx="1149610" cy="394535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7" idx="1"/>
          </p:cNvCxnSpPr>
          <p:nvPr/>
        </p:nvCxnSpPr>
        <p:spPr>
          <a:xfrm flipV="1">
            <a:off x="3414133" y="1100716"/>
            <a:ext cx="1398475" cy="392601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4" y="32468"/>
            <a:ext cx="972037" cy="112276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256199" y="778084"/>
            <a:ext cx="9086850" cy="9525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67079" y="79723"/>
            <a:ext cx="967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Портфель проектов </a:t>
            </a:r>
            <a:r>
              <a:rPr lang="ru-RU" sz="2000" dirty="0" smtClean="0">
                <a:solidFill>
                  <a:srgbClr val="002060"/>
                </a:solidFill>
              </a:rPr>
              <a:t>ГАПОУ СО «ЕЭТК» в </a:t>
            </a:r>
            <a:r>
              <a:rPr lang="ru-RU" sz="2000" dirty="0" smtClean="0">
                <a:solidFill>
                  <a:srgbClr val="002060"/>
                </a:solidFill>
              </a:rPr>
              <a:t>контексте реализации Национального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проекта «Образование»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289" y="1405964"/>
            <a:ext cx="3124517" cy="7058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Молодые профессионалы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12609" y="1912760"/>
            <a:ext cx="3384885" cy="4010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Чемпионатное обучение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12614" y="1405964"/>
            <a:ext cx="3384885" cy="4010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СЦК Ворлдскиллс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12608" y="2438385"/>
            <a:ext cx="3384885" cy="4010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Наставничество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12608" y="2964010"/>
            <a:ext cx="3384885" cy="4010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12608" y="3489635"/>
            <a:ext cx="3384885" cy="4010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Ведущий колледж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12608" y="5365177"/>
            <a:ext cx="3384885" cy="4010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ЭОР для </a:t>
            </a:r>
            <a:r>
              <a:rPr lang="ru-RU" dirty="0" err="1" smtClean="0">
                <a:solidFill>
                  <a:srgbClr val="002060"/>
                </a:solidFill>
              </a:rPr>
              <a:t>дистанц</a:t>
            </a:r>
            <a:r>
              <a:rPr lang="ru-RU" dirty="0" smtClean="0">
                <a:solidFill>
                  <a:srgbClr val="002060"/>
                </a:solidFill>
              </a:rPr>
              <a:t>. технологий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12608" y="4810405"/>
            <a:ext cx="3384885" cy="4010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ЦОС колледжа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12608" y="4052201"/>
            <a:ext cx="3384886" cy="6544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Управление запросами и требованиями работодателя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12608" y="900190"/>
            <a:ext cx="3384885" cy="4010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Демонстрационный экзамен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12607" y="5947486"/>
            <a:ext cx="3384886" cy="497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Формирование основ безопасности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52021" y="4507111"/>
            <a:ext cx="2754915" cy="7637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Цифровая образовательная среда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0285" y="3690161"/>
            <a:ext cx="3124517" cy="7058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будущего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152021" y="1274302"/>
            <a:ext cx="2754915" cy="7637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Социальные лифты для каждого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194703" y="2761358"/>
            <a:ext cx="2754915" cy="7637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Успех каждого ребенка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955" y="5034161"/>
            <a:ext cx="3063179" cy="88670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Социальная активность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9616" y="2485138"/>
            <a:ext cx="3124517" cy="7058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Новые возможности для каждого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>
            <a:stCxn id="19" idx="1"/>
            <a:endCxn id="15" idx="3"/>
          </p:cNvCxnSpPr>
          <p:nvPr/>
        </p:nvCxnSpPr>
        <p:spPr>
          <a:xfrm flipH="1">
            <a:off x="8197493" y="4888979"/>
            <a:ext cx="954528" cy="121952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9" idx="1"/>
          </p:cNvCxnSpPr>
          <p:nvPr/>
        </p:nvCxnSpPr>
        <p:spPr>
          <a:xfrm flipH="1">
            <a:off x="8197493" y="4888979"/>
            <a:ext cx="954528" cy="676724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4" idx="3"/>
            <a:endCxn id="18" idx="1"/>
          </p:cNvCxnSpPr>
          <p:nvPr/>
        </p:nvCxnSpPr>
        <p:spPr>
          <a:xfrm>
            <a:off x="3414134" y="5477512"/>
            <a:ext cx="1398473" cy="718737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0" idx="1"/>
          </p:cNvCxnSpPr>
          <p:nvPr/>
        </p:nvCxnSpPr>
        <p:spPr>
          <a:xfrm>
            <a:off x="3444802" y="1601569"/>
            <a:ext cx="1367812" cy="4921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8" idx="1"/>
          </p:cNvCxnSpPr>
          <p:nvPr/>
        </p:nvCxnSpPr>
        <p:spPr>
          <a:xfrm>
            <a:off x="3444800" y="1638402"/>
            <a:ext cx="1367809" cy="474884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7" idx="3"/>
          </p:cNvCxnSpPr>
          <p:nvPr/>
        </p:nvCxnSpPr>
        <p:spPr>
          <a:xfrm>
            <a:off x="3444806" y="1758898"/>
            <a:ext cx="1337130" cy="783207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475479" y="1960736"/>
            <a:ext cx="1306457" cy="1078895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475478" y="2068253"/>
            <a:ext cx="1367803" cy="1445086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414128" y="2150501"/>
            <a:ext cx="1367804" cy="2037186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17" idx="3"/>
          </p:cNvCxnSpPr>
          <p:nvPr/>
        </p:nvCxnSpPr>
        <p:spPr>
          <a:xfrm>
            <a:off x="8197493" y="1100716"/>
            <a:ext cx="954522" cy="418556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10" idx="3"/>
          </p:cNvCxnSpPr>
          <p:nvPr/>
        </p:nvCxnSpPr>
        <p:spPr>
          <a:xfrm>
            <a:off x="8197499" y="1606490"/>
            <a:ext cx="961112" cy="7496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10" idx="3"/>
          </p:cNvCxnSpPr>
          <p:nvPr/>
        </p:nvCxnSpPr>
        <p:spPr>
          <a:xfrm>
            <a:off x="8197499" y="1606490"/>
            <a:ext cx="954516" cy="1335486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8" idx="3"/>
            <a:endCxn id="23" idx="1"/>
          </p:cNvCxnSpPr>
          <p:nvPr/>
        </p:nvCxnSpPr>
        <p:spPr>
          <a:xfrm>
            <a:off x="8197494" y="2113286"/>
            <a:ext cx="997209" cy="1029940"/>
          </a:xfrm>
          <a:prstGeom prst="line">
            <a:avLst/>
          </a:prstGeom>
          <a:ln w="349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3475476" y="1316429"/>
            <a:ext cx="1306456" cy="2604491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3475476" y="1828967"/>
            <a:ext cx="1306456" cy="2165502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11" idx="1"/>
          </p:cNvCxnSpPr>
          <p:nvPr/>
        </p:nvCxnSpPr>
        <p:spPr>
          <a:xfrm flipV="1">
            <a:off x="3397053" y="2638911"/>
            <a:ext cx="1415555" cy="2850377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8" idx="1"/>
          </p:cNvCxnSpPr>
          <p:nvPr/>
        </p:nvCxnSpPr>
        <p:spPr>
          <a:xfrm flipV="1">
            <a:off x="3378208" y="2113286"/>
            <a:ext cx="1434401" cy="3339141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8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9" y="71930"/>
            <a:ext cx="972037" cy="11227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99" y="71930"/>
            <a:ext cx="6716455" cy="6690820"/>
          </a:xfrm>
          <a:prstGeom prst="rect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85950" y="393941"/>
            <a:ext cx="2302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Перечень проектов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ГАПОУ СО «ЕЭТК»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99" y="1679916"/>
            <a:ext cx="48425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Ведущий колледж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Профессионально-общественная аккредитация ОПОП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Чемпионатное обучение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ЭОР для дистанционных технологий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Наставничество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Управление запросами и требованиями работодателя при внедрении ОПОП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Демонстрационный экзамен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СЦК Ворлдскиллс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Цифровизация образовательной среды колледжа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Формирование основ безопасности 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779" y="580418"/>
            <a:ext cx="9108213" cy="36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99" y="71930"/>
            <a:ext cx="972037" cy="11227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33975" y="77185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Проектный офис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1" name="Google Shape;295;p36" descr="portfel_proektov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7" y="1964594"/>
            <a:ext cx="1990724" cy="144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295;p36" descr="portfel_proektov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31" y="1876996"/>
            <a:ext cx="1990724" cy="144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oogle Shape;295;p36" descr="portfel_proektov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45" y="1764310"/>
            <a:ext cx="1990724" cy="144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1328" y="720120"/>
            <a:ext cx="123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Директор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1394978"/>
            <a:ext cx="309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Заместитель директора по УР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4351" y="1313947"/>
            <a:ext cx="331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Заместитель директора по ИМР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32100" y="1249336"/>
            <a:ext cx="356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Заместитель директора по </a:t>
            </a:r>
            <a:r>
              <a:rPr lang="ru-RU" dirty="0" smtClean="0">
                <a:solidFill>
                  <a:srgbClr val="002060"/>
                </a:solidFill>
              </a:rPr>
              <a:t>УПР …..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3962400"/>
            <a:ext cx="1590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Руководитель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Проекта № 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0966" y="3952872"/>
            <a:ext cx="1590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Руководитель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Проекта № 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38501" y="3952871"/>
            <a:ext cx="1590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Руководитель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Проекта № 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5401" y="3962400"/>
            <a:ext cx="1590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Руководитель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Проекта №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32936" y="3952870"/>
            <a:ext cx="1590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Руководитель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Проекта № 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32315" y="3952869"/>
            <a:ext cx="1590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Руководитель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Проекта № </a:t>
            </a:r>
            <a:r>
              <a:rPr lang="en-US" dirty="0" smtClean="0">
                <a:solidFill>
                  <a:srgbClr val="002060"/>
                </a:solidFill>
              </a:rPr>
              <a:t>N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9238" y="5395149"/>
            <a:ext cx="775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1520" dirty="0" smtClean="0">
                <a:solidFill>
                  <a:srgbClr val="002060"/>
                </a:solidFill>
              </a:rPr>
              <a:t>Проектные команды</a:t>
            </a:r>
            <a:endParaRPr lang="ru-RU" sz="3200" spc="1520" dirty="0">
              <a:solidFill>
                <a:srgbClr val="002060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5937422" y="-89866"/>
            <a:ext cx="440982" cy="10239377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9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1" y="0"/>
            <a:ext cx="969348" cy="1127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0300" y="102264"/>
            <a:ext cx="7128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Этапы  внедрения проектного управления в колледже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 2019 г.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257175" y="992631"/>
          <a:ext cx="11563350" cy="5636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9877" y="4320937"/>
            <a:ext cx="159799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Уточнение тем проектов,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становка на определение целей и задач, разработка моделей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179" y="3500324"/>
            <a:ext cx="1639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9 января 2019 г.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5367" y="3161770"/>
            <a:ext cx="1743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14 января 2019 г.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9068" y="3482252"/>
            <a:ext cx="1644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Конкретизация целей, задач</a:t>
            </a:r>
            <a:r>
              <a:rPr lang="ru-RU" sz="1600" dirty="0" smtClean="0"/>
              <a:t>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детализация графиков выполнения проектов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9349" y="2934651"/>
            <a:ext cx="1743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31 января 2019 г.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3806" y="3070530"/>
            <a:ext cx="1574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Рассмотрение и утверждение Положения о проектном офисе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ГАПОУ СО «ЕЭТК»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6300" y="2724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180005" y="2410996"/>
            <a:ext cx="1631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Февраль 2019 г.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05919" y="1803005"/>
            <a:ext cx="147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Февраль- июнь 2019 г.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05872" y="2546217"/>
            <a:ext cx="1685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Реализация проектов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в соответствии с планом, анализ промежуточных результатов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82933" y="1530925"/>
            <a:ext cx="2005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Июнь-август 2019 г. 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17864" y="2047042"/>
            <a:ext cx="17063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Анализ завершенных проектов, выдвижение новых проектных</a:t>
            </a:r>
          </a:p>
          <a:p>
            <a:r>
              <a:rPr lang="ru-RU" sz="1600" b="1" dirty="0" smtClean="0"/>
              <a:t>идей</a:t>
            </a:r>
            <a:endParaRPr lang="ru-RU" sz="16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8118" y="523164"/>
            <a:ext cx="9108213" cy="365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877" y="1628775"/>
            <a:ext cx="474048" cy="952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0137" y="1479839"/>
            <a:ext cx="1114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400" dirty="0" smtClean="0"/>
              <a:t>выполнено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0515" y="1917429"/>
            <a:ext cx="474048" cy="9525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11517" y="1794425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- запланировано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0484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900" y="722291"/>
            <a:ext cx="8496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solidFill>
                <a:srgbClr val="002060"/>
              </a:solidFill>
            </a:endParaRPr>
          </a:p>
          <a:p>
            <a:endParaRPr lang="en-US" sz="4800" dirty="0">
              <a:solidFill>
                <a:srgbClr val="002060"/>
              </a:solidFill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Спасибо </a:t>
            </a:r>
            <a:r>
              <a:rPr lang="ru-RU" sz="4800" dirty="0" smtClean="0">
                <a:solidFill>
                  <a:srgbClr val="002060"/>
                </a:solidFill>
              </a:rPr>
              <a:t>за внимание</a:t>
            </a:r>
            <a:r>
              <a:rPr lang="ru-RU" sz="4800" dirty="0" smtClean="0">
                <a:solidFill>
                  <a:srgbClr val="002060"/>
                </a:solidFill>
              </a:rPr>
              <a:t>!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Контактные данные: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Вертиль Владимир Васильевич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v.v.vertil@eetk.ru</a:t>
            </a:r>
            <a:endParaRPr lang="en-US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Байдало Елена Николаевна 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e.n.baydalo@eetk.ru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1" y="88519"/>
            <a:ext cx="972037" cy="1122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49" y="1204873"/>
            <a:ext cx="889243" cy="8549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1052" y="1125063"/>
            <a:ext cx="3910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«Молодые профессионалы»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(Повышение конкурентоспособности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профессионального образования)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35" y="2580499"/>
            <a:ext cx="1108041" cy="11244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11555" y="2849917"/>
            <a:ext cx="374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«Цифровая образовательная среда»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035" y="4015487"/>
            <a:ext cx="981075" cy="114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99734" y="4321992"/>
            <a:ext cx="267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«Успех каждого ребенка»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141" y="922082"/>
            <a:ext cx="786725" cy="7914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94567" y="963298"/>
            <a:ext cx="218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«Учитель будущего»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6899" y="4415146"/>
            <a:ext cx="832967" cy="8880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465779" y="457983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«Социальная активность»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5627" y="2016599"/>
            <a:ext cx="671029" cy="10527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94889" y="2016599"/>
            <a:ext cx="369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«Новые возможности для каждого»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901371" y="3219249"/>
            <a:ext cx="1041198" cy="9846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53174" y="3294376"/>
            <a:ext cx="358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«Социальные лифты для каждого»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348715" y="5405768"/>
            <a:ext cx="10943617" cy="9728"/>
          </a:xfrm>
          <a:prstGeom prst="line">
            <a:avLst/>
          </a:prstGeom>
          <a:ln w="3175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59" y="5910058"/>
            <a:ext cx="207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Содержание профессионального образования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7601" y="5913394"/>
            <a:ext cx="3131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Воспитательная работа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Психологическое сопровождение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1464" y="5913394"/>
            <a:ext cx="16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Профориентация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8277" y="5923926"/>
            <a:ext cx="2043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Кадровый потенциал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59059" y="5898005"/>
            <a:ext cx="70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МТБ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815208" y="5834917"/>
            <a:ext cx="1704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Дополнительное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образование </a:t>
            </a:r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874643" y="5475734"/>
            <a:ext cx="506684" cy="43049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048094" y="5445679"/>
            <a:ext cx="456003" cy="478247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334990" y="5511228"/>
            <a:ext cx="506684" cy="43049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153141" y="5475734"/>
            <a:ext cx="456003" cy="478247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9108008" y="5440410"/>
            <a:ext cx="506684" cy="43049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0451844" y="5438487"/>
            <a:ext cx="456003" cy="478247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1752600" y="260873"/>
            <a:ext cx="9539732" cy="34010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Национальный проект «Образование» 1.11.2018-31.12.-2024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25851" y="6335781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Наставничество</a:t>
            </a:r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436924" y="5558732"/>
            <a:ext cx="3600" cy="730387"/>
          </a:xfrm>
          <a:prstGeom prst="line">
            <a:avLst/>
          </a:prstGeom>
          <a:ln w="317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6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1" y="88519"/>
            <a:ext cx="972037" cy="1122764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1493008" y="557262"/>
            <a:ext cx="10085197" cy="13306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90085" y="88519"/>
            <a:ext cx="569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Вызовы системе профессионального образования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2" name="Google Shape;133;p2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16589" y="1413266"/>
            <a:ext cx="2222500" cy="1066800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0000">
                <a:alpha val="69803"/>
              </a:srgbClr>
            </a:outerShdw>
          </a:effectLst>
        </p:spPr>
      </p:pic>
      <p:pic>
        <p:nvPicPr>
          <p:cNvPr id="13" name="Google Shape;134;p2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916589" y="2811589"/>
            <a:ext cx="2190750" cy="102235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  <a:effectLst>
            <a:outerShdw blurRad="63500">
              <a:srgbClr val="000000">
                <a:alpha val="69803"/>
              </a:srgbClr>
            </a:outerShdw>
          </a:effectLst>
        </p:spPr>
      </p:pic>
      <p:pic>
        <p:nvPicPr>
          <p:cNvPr id="14" name="Google Shape;136;p20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916589" y="4313186"/>
            <a:ext cx="2233613" cy="114300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  <a:effectLst>
            <a:outerShdw blurRad="63500">
              <a:srgbClr val="000000">
                <a:alpha val="69803"/>
              </a:srgbClr>
            </a:outerShdw>
          </a:effectLst>
        </p:spPr>
      </p:pic>
      <p:pic>
        <p:nvPicPr>
          <p:cNvPr id="15" name="Google Shape;142;p20"/>
          <p:cNvPicPr preferRelativeResize="0"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60" y="649901"/>
            <a:ext cx="3952875" cy="56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0210" y="2156900"/>
            <a:ext cx="2646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Новые требования</a:t>
            </a:r>
          </a:p>
          <a:p>
            <a:pPr algn="ctr"/>
            <a:r>
              <a:rPr lang="ru-RU" sz="2400" dirty="0"/>
              <a:t>к</a:t>
            </a:r>
            <a:r>
              <a:rPr lang="ru-RU" sz="2400" dirty="0" smtClean="0"/>
              <a:t> выпускнику</a:t>
            </a:r>
            <a:endParaRPr lang="ru-RU" sz="2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398862" y="3097229"/>
            <a:ext cx="2369574" cy="3839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17171405">
            <a:off x="7241267" y="3597792"/>
            <a:ext cx="191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pc="590" dirty="0" smtClean="0">
                <a:solidFill>
                  <a:schemeClr val="bg1"/>
                </a:solidFill>
              </a:rPr>
              <a:t>выпускник</a:t>
            </a:r>
            <a:endParaRPr lang="ru-RU" spc="59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1" y="88519"/>
            <a:ext cx="972037" cy="11227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99089" y="1358642"/>
            <a:ext cx="3548063" cy="6691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Федеральная программа модернизации СПО </a:t>
            </a: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2133597" y="2107886"/>
            <a:ext cx="314325" cy="5905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7201" y="2837075"/>
            <a:ext cx="3548063" cy="12001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Региональная программа развития профессионального образования</a:t>
            </a:r>
          </a:p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124069" y="4175864"/>
            <a:ext cx="314325" cy="5905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7199" y="4905053"/>
            <a:ext cx="3548063" cy="12001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 </a:t>
            </a:r>
            <a:r>
              <a:rPr lang="ru-RU" dirty="0" smtClean="0"/>
              <a:t>развития и модернизации  </a:t>
            </a:r>
            <a:r>
              <a:rPr lang="ru-RU" dirty="0" smtClean="0"/>
              <a:t>ПОО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91050" y="1358642"/>
            <a:ext cx="6915150" cy="410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«Разработать</a:t>
            </a:r>
            <a:r>
              <a:rPr lang="ru-RU" altLang="ru-RU" dirty="0" smtClean="0">
                <a:solidFill>
                  <a:srgbClr val="000000"/>
                </a:solidFill>
              </a:rPr>
              <a:t>  </a:t>
            </a:r>
            <a:r>
              <a:rPr lang="ru-RU" altLang="ru-RU" b="1" dirty="0">
                <a:solidFill>
                  <a:srgbClr val="C00000"/>
                </a:solidFill>
              </a:rPr>
              <a:t>программу развития профессиональных образовательных организаций в субъектах Российской Федерации</a:t>
            </a:r>
            <a:r>
              <a:rPr lang="ru-RU" altLang="ru-RU" dirty="0">
                <a:solidFill>
                  <a:srgbClr val="C00000"/>
                </a:solidFill>
              </a:rPr>
              <a:t>, 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предусматривающую  меры по развитию инфраструктуры, кадрового потенциала, созданию современных условий для реализации профессиональных образовательных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программ»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ts val="1600"/>
              </a:lnSpc>
            </a:pPr>
            <a:r>
              <a:rPr lang="ru-RU" altLang="ru-RU" sz="1400" b="1" i="1" dirty="0">
                <a:solidFill>
                  <a:srgbClr val="000000"/>
                </a:solidFill>
              </a:rPr>
              <a:t>Протокол от 21 ноября 2017 г. № 7 заседания организационного комитета по подготовке  и проведению мирового чемпионата по профессиональному мастерству  по стандартам «Ворлдскиллс» в г. Казани в 2019 году</a:t>
            </a:r>
          </a:p>
          <a:p>
            <a:pPr algn="just">
              <a:lnSpc>
                <a:spcPts val="1600"/>
              </a:lnSpc>
            </a:pPr>
            <a:endParaRPr lang="ru-RU" altLang="ru-RU" dirty="0"/>
          </a:p>
          <a:p>
            <a:pPr algn="just">
              <a:lnSpc>
                <a:spcPts val="1600"/>
              </a:lnSpc>
            </a:pPr>
            <a:endParaRPr lang="ru-RU" altLang="ru-RU" dirty="0"/>
          </a:p>
          <a:p>
            <a:pPr algn="just"/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«Обеспечить</a:t>
            </a: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внедрение программы модернизации образовательных организаций</a:t>
            </a:r>
            <a:r>
              <a:rPr lang="ru-RU" altLang="ru-RU" dirty="0" smtClean="0"/>
              <a:t>,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реализующих образовательные программы</a:t>
            </a: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C00000"/>
                </a:solidFill>
              </a:rPr>
              <a:t>среднего профессионального образования</a:t>
            </a:r>
            <a:r>
              <a:rPr lang="ru-RU" altLang="ru-RU" dirty="0" smtClean="0"/>
              <a:t>,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в целях устранения дефицита квалифицированных рабочих кадров»</a:t>
            </a:r>
          </a:p>
          <a:p>
            <a:pPr algn="just"/>
            <a:r>
              <a:rPr lang="ru-RU" altLang="ru-RU" sz="1400" b="1" i="1" dirty="0" smtClean="0"/>
              <a:t>Перечень поручений Президента Российской Федерации от 22 февраля 2018 г. № 321ГС, п. 5 «б»</a:t>
            </a:r>
            <a:r>
              <a:rPr lang="ru-RU" altLang="ru-RU" dirty="0" smtClean="0"/>
              <a:t>	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493010" y="785862"/>
            <a:ext cx="10085197" cy="13306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49642" y="269171"/>
            <a:ext cx="727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 задачах по модернизации среднего профессионального образования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8" y="1"/>
            <a:ext cx="850147" cy="981974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1502535" y="608867"/>
            <a:ext cx="10085197" cy="13306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33861" y="208757"/>
            <a:ext cx="8822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Стратегический менеджмент как основа проектирования программы развития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871" y="2489593"/>
            <a:ext cx="2800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Тренды мировой экономики и экономики РФ, запросы регионального рынка труда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ÐÐ°ÑÑÐ¸Ð½ÐºÐ¸ Ð¿Ð¾ Ð·Ð°Ð¿ÑÐ¾ÑÑ Ð¾Ð±ÑÐ°Ð·Ð¾Ð²Ð°Ð½Ð¸Ðµ Ð¿Ð¸ÐºÑÐ¾Ð³ÑÐ°Ð¼Ð¼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933848"/>
            <a:ext cx="14732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0" y="1036321"/>
            <a:ext cx="1676173" cy="1268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8039" y="2494856"/>
            <a:ext cx="3917840" cy="82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Направления государственной политики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 области профессионального образования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7303" y="857832"/>
            <a:ext cx="1198622" cy="1446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55082" y="2540235"/>
            <a:ext cx="337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Приоритетные для региона группы компетенций с целью  модернизации ПОО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9717" y="3968906"/>
            <a:ext cx="4218038" cy="6216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Стратегические задачи развития и модернизации ПОО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195484" y="3371232"/>
            <a:ext cx="835742" cy="483013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8555082" y="3320590"/>
            <a:ext cx="1169021" cy="53365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2"/>
          </p:cNvCxnSpPr>
          <p:nvPr/>
        </p:nvCxnSpPr>
        <p:spPr>
          <a:xfrm>
            <a:off x="6176959" y="3320590"/>
            <a:ext cx="0" cy="53365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176959" y="4711855"/>
            <a:ext cx="0" cy="53365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133861" y="5651309"/>
            <a:ext cx="3117589" cy="71999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</a:t>
            </a:r>
            <a:r>
              <a:rPr lang="en-US" dirty="0" smtClean="0"/>
              <a:t>SWOT</a:t>
            </a:r>
            <a:r>
              <a:rPr lang="ru-RU" dirty="0" smtClean="0"/>
              <a:t>-анализа</a:t>
            </a:r>
            <a:endParaRPr lang="ru-RU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5427406" y="5961025"/>
            <a:ext cx="129724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6900605" y="5651309"/>
            <a:ext cx="3944375" cy="71999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Формулировка миссии и стратегических задач развития ПОО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0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1493826" y="580207"/>
            <a:ext cx="10085197" cy="13306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8" y="11172"/>
            <a:ext cx="881284" cy="1017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250" y="49351"/>
            <a:ext cx="7836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Основания выбора уровня результатов  (стратегической цели и задач)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6655"/>
              </p:ext>
            </p:extLst>
          </p:nvPr>
        </p:nvGraphicFramePr>
        <p:xfrm>
          <a:off x="183494" y="1484364"/>
          <a:ext cx="5157512" cy="4139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8756"/>
                <a:gridCol w="2578756"/>
              </a:tblGrid>
              <a:tr h="19773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</a:t>
                      </a:r>
                    </a:p>
                    <a:p>
                      <a:pPr algn="ctr"/>
                      <a:r>
                        <a:rPr lang="ru-RU" sz="2800" dirty="0" smtClean="0"/>
                        <a:t>Сильные стороны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</a:t>
                      </a:r>
                    </a:p>
                    <a:p>
                      <a:pPr algn="ctr"/>
                      <a:r>
                        <a:rPr lang="ru-RU" sz="2800" dirty="0" smtClean="0"/>
                        <a:t>Слабые стороны</a:t>
                      </a:r>
                      <a:endParaRPr lang="ru-RU" sz="2800" dirty="0"/>
                    </a:p>
                  </a:txBody>
                  <a:tcPr>
                    <a:solidFill>
                      <a:srgbClr val="ED79BB"/>
                    </a:solidFill>
                  </a:tcPr>
                </a:tc>
              </a:tr>
              <a:tr h="21623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</a:t>
                      </a:r>
                    </a:p>
                    <a:p>
                      <a:pPr algn="ctr"/>
                      <a:r>
                        <a:rPr lang="ru-RU" sz="2800" dirty="0" smtClean="0"/>
                        <a:t>Возможности</a:t>
                      </a:r>
                      <a:endParaRPr lang="ru-RU" sz="2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Угрозы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034" y="1452102"/>
            <a:ext cx="6210300" cy="4171950"/>
          </a:xfrm>
          <a:prstGeom prst="rect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26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8" y="1"/>
            <a:ext cx="850147" cy="981974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1502535" y="608867"/>
            <a:ext cx="10085197" cy="13306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812918" y="5180478"/>
            <a:ext cx="2216025" cy="9579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Текущий уровень</a:t>
            </a:r>
          </a:p>
          <a:p>
            <a:pPr algn="ctr"/>
            <a:r>
              <a:rPr lang="ru-RU" dirty="0"/>
              <a:t>р</a:t>
            </a:r>
            <a:r>
              <a:rPr lang="ru-RU" dirty="0" smtClean="0"/>
              <a:t>езультативности  </a:t>
            </a:r>
          </a:p>
          <a:p>
            <a:pPr algn="ctr"/>
            <a:r>
              <a:rPr lang="ru-RU" dirty="0" smtClean="0"/>
              <a:t>ПОО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12919" y="1307913"/>
            <a:ext cx="2216025" cy="11565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Перспективный уровень</a:t>
            </a:r>
          </a:p>
          <a:p>
            <a:pPr algn="ctr"/>
            <a:r>
              <a:rPr lang="ru-RU" dirty="0"/>
              <a:t>р</a:t>
            </a:r>
            <a:r>
              <a:rPr lang="ru-RU" dirty="0" smtClean="0"/>
              <a:t>езультативности  </a:t>
            </a:r>
          </a:p>
          <a:p>
            <a:pPr algn="ctr"/>
            <a:r>
              <a:rPr lang="ru-RU" dirty="0" smtClean="0"/>
              <a:t>ПОО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78284" y="3216709"/>
            <a:ext cx="2216025" cy="11133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Перспективный уровень</a:t>
            </a:r>
          </a:p>
          <a:p>
            <a:pPr algn="ctr"/>
            <a:r>
              <a:rPr lang="ru-RU" dirty="0"/>
              <a:t>р</a:t>
            </a:r>
            <a:r>
              <a:rPr lang="ru-RU" dirty="0" smtClean="0"/>
              <a:t>езультативности  </a:t>
            </a:r>
          </a:p>
          <a:p>
            <a:pPr algn="ctr"/>
            <a:r>
              <a:rPr lang="ru-RU" dirty="0" smtClean="0"/>
              <a:t>ПОО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21567" y="3801580"/>
            <a:ext cx="1905000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21566" y="1906060"/>
            <a:ext cx="1905000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799" y="1320242"/>
            <a:ext cx="213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Долгосрочные цели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113" y="3157238"/>
            <a:ext cx="22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Среднесрочные цели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33113" y="3006015"/>
            <a:ext cx="5015162" cy="47570"/>
          </a:xfrm>
          <a:prstGeom prst="line">
            <a:avLst/>
          </a:prstGeom>
          <a:ln w="476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3484" y="2504105"/>
            <a:ext cx="30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pc="330" dirty="0" smtClean="0">
                <a:solidFill>
                  <a:schemeClr val="accent5">
                    <a:lumMod val="50000"/>
                  </a:schemeClr>
                </a:solidFill>
              </a:rPr>
              <a:t>Уровень конкурентов</a:t>
            </a:r>
            <a:endParaRPr lang="ru-RU" spc="33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Выгнутая вниз стрелка 28"/>
          <p:cNvSpPr/>
          <p:nvPr/>
        </p:nvSpPr>
        <p:spPr>
          <a:xfrm rot="16200000">
            <a:off x="4030079" y="3182971"/>
            <a:ext cx="3588760" cy="995233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12718" y="1073383"/>
            <a:ext cx="492443" cy="49063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spc="500" dirty="0" smtClean="0">
                <a:solidFill>
                  <a:schemeClr val="accent5">
                    <a:lumMod val="50000"/>
                  </a:schemeClr>
                </a:solidFill>
              </a:rPr>
              <a:t>Управленческие действия</a:t>
            </a:r>
            <a:endParaRPr lang="ru-RU" sz="2000" b="1" spc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838575" y="4362450"/>
            <a:ext cx="0" cy="71437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838575" y="2504105"/>
            <a:ext cx="0" cy="419099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470284" y="1224743"/>
            <a:ext cx="2048503" cy="984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Стратегия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развития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Развернутая стрелка 35"/>
          <p:cNvSpPr/>
          <p:nvPr/>
        </p:nvSpPr>
        <p:spPr>
          <a:xfrm>
            <a:off x="3971925" y="888718"/>
            <a:ext cx="6532914" cy="20237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8998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0501735" y="2343205"/>
            <a:ext cx="0" cy="66281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9470286" y="5076825"/>
            <a:ext cx="2048503" cy="984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Инструменты управления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94877" y="124184"/>
            <a:ext cx="8822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Стратегический менеджмент как основа проектирования программы развития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470285" y="3107210"/>
            <a:ext cx="2048503" cy="984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Модель управления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0501735" y="4231868"/>
            <a:ext cx="0" cy="66281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7205161" y="3695790"/>
            <a:ext cx="2115168" cy="17943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30" idx="3"/>
          </p:cNvCxnSpPr>
          <p:nvPr/>
        </p:nvCxnSpPr>
        <p:spPr>
          <a:xfrm flipH="1">
            <a:off x="7205161" y="3526570"/>
            <a:ext cx="211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7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48" y="171647"/>
            <a:ext cx="972037" cy="1122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885" y="696450"/>
            <a:ext cx="9108213" cy="36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76397"/>
            <a:ext cx="699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Основания выбора стратегии и модели управления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9750" y="1251748"/>
            <a:ext cx="2781300" cy="8191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Базовая модель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09750" y="2562129"/>
            <a:ext cx="2781300" cy="8191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Ресурсно-отраслевая </a:t>
            </a:r>
          </a:p>
          <a:p>
            <a:pPr algn="ctr"/>
            <a:r>
              <a:rPr lang="ru-RU" sz="2000" dirty="0" smtClean="0"/>
              <a:t>модель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809750" y="3935617"/>
            <a:ext cx="2781300" cy="819150"/>
          </a:xfrm>
          <a:prstGeom prst="rect">
            <a:avLst/>
          </a:prstGeom>
          <a:solidFill>
            <a:srgbClr val="ED414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Опорно-стратегическая</a:t>
            </a:r>
          </a:p>
          <a:p>
            <a:pPr algn="ctr"/>
            <a:r>
              <a:rPr lang="ru-RU" sz="2000" dirty="0" smtClean="0"/>
              <a:t>модель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43075" y="5385305"/>
            <a:ext cx="2781300" cy="8191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Социальная </a:t>
            </a:r>
          </a:p>
          <a:p>
            <a:pPr algn="ctr"/>
            <a:r>
              <a:rPr lang="ru-RU" sz="2000" dirty="0" smtClean="0"/>
              <a:t>модель</a:t>
            </a:r>
            <a:endParaRPr lang="ru-RU" sz="2000" dirty="0"/>
          </a:p>
        </p:txBody>
      </p:sp>
      <p:cxnSp>
        <p:nvCxnSpPr>
          <p:cNvPr id="13" name="Прямая соединительная линия 12"/>
          <p:cNvCxnSpPr>
            <a:stCxn id="24" idx="3"/>
          </p:cNvCxnSpPr>
          <p:nvPr/>
        </p:nvCxnSpPr>
        <p:spPr>
          <a:xfrm>
            <a:off x="4591050" y="4345192"/>
            <a:ext cx="2359742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922217" y="1571577"/>
            <a:ext cx="28575" cy="472808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58254" y="2301638"/>
            <a:ext cx="3970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Предоставление комплекса разработческих, аналитических, методических, консалтинговых и образовательных услуг для СПО и объединений работодателей на региональном и федеральном уровне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9457709" y="1652667"/>
            <a:ext cx="294968" cy="49873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519687" y="744726"/>
            <a:ext cx="4247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Стратегия опережающей подготовки 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кадров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9457709" y="4505401"/>
            <a:ext cx="294968" cy="49873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289224" y="5197378"/>
            <a:ext cx="2708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Проектное управление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350" y="4345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³Ð°Ð»Ð¾ÑÐºÐ° ÑÐ¸Ð¼Ð²Ð¾Ð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2" y="4028611"/>
            <a:ext cx="746095" cy="63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07771" y="713595"/>
            <a:ext cx="9086850" cy="9525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9" y="95851"/>
            <a:ext cx="813452" cy="939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14850" y="196313"/>
            <a:ext cx="368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Почему проектное управление?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200149"/>
            <a:ext cx="10151499" cy="472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Высокая результативность при внедрении новых процессов в условиях внешних изменений;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Возможность эффективного решения задач при ограниченности ресурсов;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Необходимость рационального подхода в распределении ресурсов;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Повышение качества кадрового потенциала организации;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5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826</Words>
  <Application>Microsoft Office PowerPoint</Application>
  <PresentationFormat>Широкоэкранный</PresentationFormat>
  <Paragraphs>205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Байдало</dc:creator>
  <cp:lastModifiedBy>Байдало</cp:lastModifiedBy>
  <cp:revision>124</cp:revision>
  <dcterms:created xsi:type="dcterms:W3CDTF">2018-09-11T09:37:42Z</dcterms:created>
  <dcterms:modified xsi:type="dcterms:W3CDTF">2019-04-22T08:33:28Z</dcterms:modified>
</cp:coreProperties>
</file>