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1" r:id="rId2"/>
    <p:sldId id="325" r:id="rId3"/>
    <p:sldId id="328" r:id="rId4"/>
    <p:sldId id="326" r:id="rId5"/>
    <p:sldId id="329" r:id="rId6"/>
    <p:sldId id="332" r:id="rId7"/>
    <p:sldId id="330" r:id="rId8"/>
    <p:sldId id="312" r:id="rId9"/>
    <p:sldId id="320" r:id="rId10"/>
    <p:sldId id="270" r:id="rId11"/>
    <p:sldId id="321" r:id="rId12"/>
    <p:sldId id="322" r:id="rId13"/>
    <p:sldId id="323" r:id="rId14"/>
    <p:sldId id="324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0" autoAdjust="0"/>
    <p:restoredTop sz="99878" autoAdjust="0"/>
  </p:normalViewPr>
  <p:slideViewPr>
    <p:cSldViewPr>
      <p:cViewPr varScale="1">
        <p:scale>
          <a:sx n="108" d="100"/>
          <a:sy n="108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400" dirty="0"/>
              <a:t>Доля производительных сил различных </a:t>
            </a:r>
            <a:r>
              <a:rPr lang="ru-RU" sz="1400" dirty="0" smtClean="0"/>
              <a:t>укладов</a:t>
            </a:r>
            <a:r>
              <a:rPr lang="en-US" sz="1400" dirty="0" smtClean="0"/>
              <a:t> </a:t>
            </a:r>
            <a:endParaRPr lang="ru-RU" sz="1400" dirty="0" smtClean="0"/>
          </a:p>
          <a:p>
            <a:pPr>
              <a:defRPr sz="1800"/>
            </a:pPr>
            <a:r>
              <a:rPr lang="ru-RU" sz="1400" dirty="0" smtClean="0"/>
              <a:t>в</a:t>
            </a:r>
            <a:r>
              <a:rPr lang="ru-RU" sz="1400" baseline="0" dirty="0" smtClean="0"/>
              <a:t> экономике страны</a:t>
            </a:r>
            <a:r>
              <a:rPr lang="ru-RU" sz="1400" dirty="0" smtClean="0"/>
              <a:t> </a:t>
            </a:r>
            <a:endParaRPr lang="ru-RU" sz="1400" dirty="0"/>
          </a:p>
        </c:rich>
      </c:tx>
      <c:layout>
        <c:manualLayout>
          <c:xMode val="edge"/>
          <c:yMode val="edge"/>
          <c:x val="0.12181986843952577"/>
          <c:y val="3.7852275673073366E-2"/>
        </c:manualLayout>
      </c:layout>
      <c:overlay val="0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7.1988407699037624E-2"/>
          <c:y val="0.12218037281571888"/>
          <c:w val="0.86789785651793527"/>
          <c:h val="0.76183970630247433"/>
        </c:manualLayout>
      </c:layout>
      <c:barChart>
        <c:barDir val="col"/>
        <c:grouping val="clustered"/>
        <c:varyColors val="0"/>
        <c:ser>
          <c:idx val="1"/>
          <c:order val="0"/>
          <c:tx>
            <c:v>США</c:v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Лист1!$F$6:$I$6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</c:numCache>
            </c:numRef>
          </c:cat>
          <c:val>
            <c:numRef>
              <c:f>Лист1!$F$7:$I$7</c:f>
              <c:numCache>
                <c:formatCode>General</c:formatCode>
                <c:ptCount val="4"/>
                <c:pt idx="0">
                  <c:v>15</c:v>
                </c:pt>
                <c:pt idx="1">
                  <c:v>20</c:v>
                </c:pt>
                <c:pt idx="2">
                  <c:v>60</c:v>
                </c:pt>
                <c:pt idx="3">
                  <c:v>5</c:v>
                </c:pt>
              </c:numCache>
            </c:numRef>
          </c:val>
        </c:ser>
        <c:ser>
          <c:idx val="2"/>
          <c:order val="1"/>
          <c:tx>
            <c:v>Россия</c:v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Лист1!$F$6:$I$6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</c:numCache>
            </c:numRef>
          </c:cat>
          <c:val>
            <c:numRef>
              <c:f>Лист1!$F$8:$I$8</c:f>
              <c:numCache>
                <c:formatCode>General</c:formatCode>
                <c:ptCount val="4"/>
                <c:pt idx="0">
                  <c:v>33</c:v>
                </c:pt>
                <c:pt idx="1">
                  <c:v>52</c:v>
                </c:pt>
                <c:pt idx="2">
                  <c:v>13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949696"/>
        <c:axId val="217951232"/>
      </c:barChart>
      <c:catAx>
        <c:axId val="217949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7951232"/>
        <c:crosses val="autoZero"/>
        <c:auto val="1"/>
        <c:lblAlgn val="ctr"/>
        <c:lblOffset val="100"/>
        <c:noMultiLvlLbl val="0"/>
      </c:catAx>
      <c:valAx>
        <c:axId val="217951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7949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586667979968217"/>
          <c:y val="0.24719368788083376"/>
          <c:w val="0.22122484689413824"/>
          <c:h val="0.26313867016622922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1E63D25-5E86-4501-9CB6-794FA499FB80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CA22C5A-1F7B-4377-96FA-1781FD8DE0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239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F23221-C6E3-4960-8269-01945AB05339}" type="slidenum">
              <a:rPr lang="ru-RU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01941-A313-45C9-8967-8830A725AA9F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EB701-5926-4D44-AE01-63C1A19F55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F5201-3F2D-4256-9AC6-9C10B04D8478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760CF-2B7E-416D-8DEB-60360042B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88440-BD01-4766-8D01-AB114F4489AB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885E2-0EE8-4E5B-AFB1-730EB41E0D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BAEF0-42D6-4F0A-9DF8-1AA70E733E1E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F5C45-3879-49FE-84A5-DBA13A9939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5D79F-9155-43D8-9429-E242E9599456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4855B-49B9-427E-A96B-2CB6006C0A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652D9-7793-478D-A677-072333395A6F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6345F-5F8A-4227-9CA0-C5309BAF92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AD088-C14D-4587-9437-D63795C5A4BA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43F83-8100-4DC4-99C7-1C493EFC52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ADE1E-8F60-4571-B475-4D4E2C0A91BA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C988D-0904-4D26-AE64-84569F3166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EC3CA-222E-42C6-ADD1-1940AB3CCA03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0B04C-9968-4DE2-8FDB-BC31681CBA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9660A-0D61-474E-992B-C8D46B3B4DD3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293B1-5C87-4B5B-B8AD-3E414672A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54934-2267-4EAC-B53C-576B50B54A9D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B1483-A777-4326-97E3-806E7B3FAA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745">
              <a:srgbClr val="F3F7FB"/>
            </a:gs>
            <a:gs pos="87490">
              <a:srgbClr val="E6EEF7"/>
            </a:gs>
            <a:gs pos="0">
              <a:schemeClr val="bg1"/>
            </a:gs>
            <a:gs pos="75412">
              <a:schemeClr val="accent2">
                <a:lumMod val="20000"/>
                <a:lumOff val="80000"/>
              </a:schemeClr>
            </a:gs>
            <a:gs pos="56000">
              <a:schemeClr val="bg1"/>
            </a:gs>
            <a:gs pos="67000">
              <a:schemeClr val="accent2">
                <a:lumMod val="20000"/>
                <a:lumOff val="80000"/>
              </a:schemeClr>
            </a:gs>
            <a:gs pos="100000">
              <a:srgbClr val="C4D6EB"/>
            </a:gs>
            <a:gs pos="100000">
              <a:schemeClr val="bg1">
                <a:alpha val="22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B83EC5-50BF-4010-8CE9-B6CAFBEE103B}" type="datetimeFigureOut">
              <a:rPr lang="ru-RU"/>
              <a:pPr>
                <a:defRPr/>
              </a:pPr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6D1450-3681-42A8-8BD0-04BD8BE1CE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6" Type="http://schemas.openxmlformats.org/officeDocument/2006/relationships/image" Target="../media/image6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emf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emf"/><Relationship Id="rId4" Type="http://schemas.openxmlformats.org/officeDocument/2006/relationships/image" Target="../media/image50.png"/><Relationship Id="rId9" Type="http://schemas.openxmlformats.org/officeDocument/2006/relationships/image" Target="../media/image55.emf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emf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emf"/><Relationship Id="rId7" Type="http://schemas.openxmlformats.org/officeDocument/2006/relationships/image" Target="../media/image82.emf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emf"/><Relationship Id="rId9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emf"/><Relationship Id="rId18" Type="http://schemas.openxmlformats.org/officeDocument/2006/relationships/image" Target="../media/image21.png"/><Relationship Id="rId3" Type="http://schemas.openxmlformats.org/officeDocument/2006/relationships/image" Target="../media/image9.png"/><Relationship Id="rId21" Type="http://schemas.openxmlformats.org/officeDocument/2006/relationships/image" Target="../media/image24.png"/><Relationship Id="rId7" Type="http://schemas.openxmlformats.org/officeDocument/2006/relationships/image" Target="../media/image11.jpe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" Type="http://schemas.openxmlformats.org/officeDocument/2006/relationships/chart" Target="../charts/chart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4.png"/><Relationship Id="rId5" Type="http://schemas.openxmlformats.org/officeDocument/2006/relationships/image" Target="../media/image10.jpeg"/><Relationship Id="rId15" Type="http://schemas.openxmlformats.org/officeDocument/2006/relationships/image" Target="../media/image18.emf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54896" y="3047218"/>
            <a:ext cx="48965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dirty="0">
                <a:cs typeface="Times New Roman" pitchFamily="18" charset="0"/>
              </a:rPr>
              <a:t>C</a:t>
            </a:r>
            <a:r>
              <a:rPr lang="ru-RU" sz="2400" b="1" dirty="0">
                <a:cs typeface="Times New Roman" pitchFamily="18" charset="0"/>
              </a:rPr>
              <a:t>.В. </a:t>
            </a:r>
            <a:r>
              <a:rPr lang="ru-RU" sz="2400" b="1" dirty="0" smtClean="0">
                <a:cs typeface="Times New Roman" pitchFamily="18" charset="0"/>
              </a:rPr>
              <a:t>Анахов</a:t>
            </a: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2051" name="Прямоугольник 6"/>
          <p:cNvSpPr>
            <a:spLocks noChangeArrowheads="1"/>
          </p:cNvSpPr>
          <p:nvPr/>
        </p:nvSpPr>
        <p:spPr bwMode="auto">
          <a:xfrm>
            <a:off x="322957" y="1286276"/>
            <a:ext cx="62150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/>
              <a:t>ФГАОУ </a:t>
            </a:r>
            <a:r>
              <a:rPr lang="ru-RU" b="1" dirty="0" smtClean="0"/>
              <a:t>ВО </a:t>
            </a:r>
            <a:r>
              <a:rPr lang="ru-RU" b="1" dirty="0"/>
              <a:t>Российский государственный </a:t>
            </a:r>
            <a:endParaRPr lang="en-US" b="1" dirty="0"/>
          </a:p>
          <a:p>
            <a:r>
              <a:rPr lang="ru-RU" b="1" dirty="0"/>
              <a:t>профессионально-педагогический университет</a:t>
            </a:r>
          </a:p>
          <a:p>
            <a:endParaRPr lang="ru-RU" b="1" dirty="0"/>
          </a:p>
          <a:p>
            <a:r>
              <a:rPr lang="ru-RU" b="1" dirty="0"/>
              <a:t>Кафедра </a:t>
            </a:r>
            <a:r>
              <a:rPr lang="ru-RU" b="1" dirty="0" smtClean="0"/>
              <a:t>математических и естественнонаучных дисциплин</a:t>
            </a:r>
            <a:endParaRPr lang="en-US" b="1" dirty="0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15607" y="214313"/>
            <a:ext cx="8713539" cy="5503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261634" y="142875"/>
            <a:ext cx="8686947" cy="535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320346" y="226099"/>
            <a:ext cx="85695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cap="all" dirty="0"/>
              <a:t>ИНЖЕНЕРНОЕ ОБРАЗОВАНИЕ И ТРЕНДЫ ЦИФРОВОГО ПРОИЗВОДСТВА</a:t>
            </a: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539" y="2763604"/>
            <a:ext cx="1222499" cy="124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657066" y="3047218"/>
            <a:ext cx="1546844" cy="52322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РГППУ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44" y="4221088"/>
            <a:ext cx="8746878" cy="255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660" y="980728"/>
            <a:ext cx="2725762" cy="133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731" y="2458551"/>
            <a:ext cx="2725762" cy="163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56547" y="2072295"/>
            <a:ext cx="13356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http://www.iarex.ru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00781" y="3884202"/>
            <a:ext cx="14943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http</a:t>
            </a:r>
            <a:r>
              <a:rPr lang="ru-RU" sz="1000" b="1" dirty="0">
                <a:solidFill>
                  <a:schemeClr val="bg1"/>
                </a:solidFill>
              </a:rPr>
              <a:t>:</a:t>
            </a:r>
            <a:r>
              <a:rPr lang="en-US" sz="1000" b="1" dirty="0">
                <a:solidFill>
                  <a:schemeClr val="bg1"/>
                </a:solidFill>
              </a:rPr>
              <a:t>//www.2do2go.ru</a:t>
            </a:r>
            <a:endParaRPr lang="ru-RU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14375" y="214313"/>
            <a:ext cx="8143875" cy="5503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42938" y="142875"/>
            <a:ext cx="8143875" cy="535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42938" y="237887"/>
            <a:ext cx="807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cap="all" dirty="0"/>
              <a:t>Основные тренды ИННОПРОМ-2018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64917" y="1052736"/>
            <a:ext cx="6442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АВТОМАТИЗАЦИЯ И РОБОТОТЕХНИКА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06" y="1772816"/>
            <a:ext cx="4310063" cy="287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98206" y="4657665"/>
            <a:ext cx="44291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/>
              <a:t>Главная стратегическая сессия, </a:t>
            </a:r>
            <a:r>
              <a:rPr lang="ru-RU" sz="1000" b="1" dirty="0" smtClean="0"/>
              <a:t>«</a:t>
            </a:r>
            <a:r>
              <a:rPr lang="ru-RU" sz="1000" b="1" dirty="0"/>
              <a:t>Люди, Машины, Софт: эффективность </a:t>
            </a:r>
            <a:r>
              <a:rPr lang="ru-RU" sz="1000" b="1" dirty="0" smtClean="0"/>
              <a:t>взаимодействия»:  зам. </a:t>
            </a:r>
            <a:r>
              <a:rPr lang="ru-RU" sz="1000" b="1" dirty="0"/>
              <a:t>председателя правительства РФ Д. </a:t>
            </a:r>
            <a:r>
              <a:rPr lang="ru-RU" sz="1000" b="1" dirty="0" smtClean="0"/>
              <a:t>Козак, министр </a:t>
            </a:r>
            <a:r>
              <a:rPr lang="ru-RU" sz="1000" b="1" dirty="0"/>
              <a:t>промышленности и торговли РФ Д. </a:t>
            </a:r>
            <a:r>
              <a:rPr lang="ru-RU" sz="1000" b="1" dirty="0" err="1" smtClean="0"/>
              <a:t>Мантуров</a:t>
            </a:r>
            <a:r>
              <a:rPr lang="ru-RU" sz="1000" b="1" dirty="0" smtClean="0"/>
              <a:t>, президент </a:t>
            </a:r>
            <a:r>
              <a:rPr lang="ru-RU" sz="1000" b="1" dirty="0"/>
              <a:t>Международной федерации робототехники, </a:t>
            </a:r>
            <a:r>
              <a:rPr lang="ru-RU" sz="1000" b="1" dirty="0" smtClean="0"/>
              <a:t>председатель </a:t>
            </a:r>
            <a:r>
              <a:rPr lang="ru-RU" sz="1000" b="1" dirty="0"/>
              <a:t>правления </a:t>
            </a:r>
            <a:r>
              <a:rPr lang="ru-RU" sz="1000" b="1" dirty="0" err="1"/>
              <a:t>Yaskawa</a:t>
            </a:r>
            <a:r>
              <a:rPr lang="ru-RU" sz="1000" b="1" dirty="0"/>
              <a:t> </a:t>
            </a:r>
            <a:r>
              <a:rPr lang="ru-RU" sz="1000" b="1" dirty="0" err="1"/>
              <a:t>Corp</a:t>
            </a:r>
            <a:r>
              <a:rPr lang="ru-RU" sz="1000" b="1" dirty="0"/>
              <a:t> Д. </a:t>
            </a:r>
            <a:r>
              <a:rPr lang="ru-RU" sz="1000" b="1" dirty="0" err="1"/>
              <a:t>Цуда</a:t>
            </a:r>
            <a:r>
              <a:rPr lang="ru-RU" sz="1000" b="1" dirty="0"/>
              <a:t>, </a:t>
            </a:r>
            <a:r>
              <a:rPr lang="ru-RU" sz="1000" b="1" dirty="0" smtClean="0"/>
              <a:t>председатель </a:t>
            </a:r>
            <a:r>
              <a:rPr lang="ru-RU" sz="1000" b="1" dirty="0"/>
              <a:t>правления </a:t>
            </a:r>
            <a:r>
              <a:rPr lang="ru-RU" sz="1000" b="1" dirty="0" err="1"/>
              <a:t>Kuka</a:t>
            </a:r>
            <a:r>
              <a:rPr lang="ru-RU" sz="1000" b="1" dirty="0"/>
              <a:t> </a:t>
            </a:r>
            <a:r>
              <a:rPr lang="ru-RU" sz="1000" b="1" dirty="0" err="1"/>
              <a:t>Robotics</a:t>
            </a:r>
            <a:r>
              <a:rPr lang="ru-RU" sz="1000" b="1" dirty="0"/>
              <a:t> С. Лампа и др.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215" y="1710100"/>
            <a:ext cx="453978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На отечественных производствах сейчас установлено порядка 4 тыс. индустриальных </a:t>
            </a:r>
            <a:r>
              <a:rPr lang="ru-RU" sz="1400" dirty="0" smtClean="0"/>
              <a:t>роботов. Продажи </a:t>
            </a:r>
            <a:r>
              <a:rPr lang="ru-RU" sz="1400" dirty="0"/>
              <a:t>таких машин могут вырасти на 8-15</a:t>
            </a:r>
            <a:r>
              <a:rPr lang="ru-RU" sz="1400" dirty="0" smtClean="0"/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Есть проблемы </a:t>
            </a:r>
            <a:r>
              <a:rPr lang="ru-RU" sz="1400" dirty="0"/>
              <a:t>с гибкостью и адаптивностью </a:t>
            </a:r>
            <a:r>
              <a:rPr lang="ru-RU" sz="1400" dirty="0" smtClean="0"/>
              <a:t>роботов к </a:t>
            </a:r>
            <a:r>
              <a:rPr lang="ru-RU" sz="1400" dirty="0"/>
              <a:t>новым технологическим </a:t>
            </a:r>
            <a:r>
              <a:rPr lang="ru-RU" sz="1400" dirty="0" smtClean="0"/>
              <a:t>задачам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Нужны программисты, которые напишут </a:t>
            </a:r>
            <a:r>
              <a:rPr lang="ru-RU" sz="1400" dirty="0"/>
              <a:t>под этот продукт новую управляющую </a:t>
            </a:r>
            <a:r>
              <a:rPr lang="ru-RU" sz="1400" dirty="0" smtClean="0"/>
              <a:t>программу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Нужны инженеры, для работы </a:t>
            </a:r>
            <a:r>
              <a:rPr lang="ru-RU" sz="1400" dirty="0"/>
              <a:t>над конструктивными особенностями </a:t>
            </a:r>
            <a:r>
              <a:rPr lang="ru-RU" sz="1400" dirty="0" smtClean="0"/>
              <a:t>робототехнических комплексов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C00000"/>
                </a:solidFill>
              </a:rPr>
              <a:t>Следовательно</a:t>
            </a:r>
            <a:r>
              <a:rPr lang="ru-RU" sz="1400" dirty="0">
                <a:solidFill>
                  <a:srgbClr val="C00000"/>
                </a:solidFill>
              </a:rPr>
              <a:t>, необходимо готовить не просто IT-специалистов, а инженеров-программистов, специалистов по ЧПУ, разработчиков в сфере  машинного </a:t>
            </a:r>
            <a:r>
              <a:rPr lang="ru-RU" sz="1400" dirty="0" smtClean="0">
                <a:solidFill>
                  <a:srgbClr val="C00000"/>
                </a:solidFill>
              </a:rPr>
              <a:t>зрения (в </a:t>
            </a:r>
            <a:r>
              <a:rPr lang="ru-RU" sz="1400" dirty="0" err="1" smtClean="0">
                <a:solidFill>
                  <a:srgbClr val="C00000"/>
                </a:solidFill>
              </a:rPr>
              <a:t>т.ч</a:t>
            </a:r>
            <a:r>
              <a:rPr lang="ru-RU" sz="1400" dirty="0" smtClean="0">
                <a:solidFill>
                  <a:srgbClr val="C00000"/>
                </a:solidFill>
              </a:rPr>
              <a:t>. </a:t>
            </a:r>
            <a:r>
              <a:rPr lang="en-US" sz="1400" dirty="0" smtClean="0">
                <a:solidFill>
                  <a:srgbClr val="C00000"/>
                </a:solidFill>
              </a:rPr>
              <a:t>ADAS</a:t>
            </a:r>
            <a:r>
              <a:rPr lang="ru-RU" sz="1400" dirty="0" smtClean="0">
                <a:solidFill>
                  <a:srgbClr val="C00000"/>
                </a:solidFill>
              </a:rPr>
              <a:t>) и </a:t>
            </a:r>
            <a:r>
              <a:rPr lang="ru-RU" sz="1400" dirty="0">
                <a:solidFill>
                  <a:srgbClr val="C00000"/>
                </a:solidFill>
              </a:rPr>
              <a:t>искусственного интеллекта, способных поднять эту отрасль на высоту будущих </a:t>
            </a:r>
            <a:r>
              <a:rPr lang="ru-RU" sz="1400" dirty="0" smtClean="0">
                <a:solidFill>
                  <a:srgbClr val="C00000"/>
                </a:solidFill>
              </a:rPr>
              <a:t>требований.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1" b="34029"/>
          <a:stretch/>
        </p:blipFill>
        <p:spPr bwMode="auto">
          <a:xfrm>
            <a:off x="51265" y="5616756"/>
            <a:ext cx="1136359" cy="38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0" b="31696"/>
          <a:stretch/>
        </p:blipFill>
        <p:spPr bwMode="auto">
          <a:xfrm>
            <a:off x="7621074" y="6374989"/>
            <a:ext cx="1251595" cy="42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3" b="25971"/>
          <a:stretch/>
        </p:blipFill>
        <p:spPr bwMode="auto">
          <a:xfrm>
            <a:off x="7552586" y="5681941"/>
            <a:ext cx="1320083" cy="60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t="38620" r="7972" b="35928"/>
          <a:stretch/>
        </p:blipFill>
        <p:spPr bwMode="auto">
          <a:xfrm>
            <a:off x="18119" y="5975418"/>
            <a:ext cx="1385529" cy="42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7" b="27491"/>
          <a:stretch/>
        </p:blipFill>
        <p:spPr bwMode="auto">
          <a:xfrm>
            <a:off x="51265" y="6325536"/>
            <a:ext cx="1258881" cy="54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435549"/>
            <a:ext cx="1135108" cy="141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73" y="5673328"/>
            <a:ext cx="1743803" cy="116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99552"/>
            <a:ext cx="1735654" cy="115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1" b="23244"/>
          <a:stretch/>
        </p:blipFill>
        <p:spPr bwMode="auto">
          <a:xfrm>
            <a:off x="4312663" y="6215060"/>
            <a:ext cx="1178723" cy="64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193" y="5622691"/>
            <a:ext cx="1586225" cy="62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1" b="30454"/>
          <a:stretch/>
        </p:blipFill>
        <p:spPr bwMode="auto">
          <a:xfrm>
            <a:off x="1321008" y="5113574"/>
            <a:ext cx="2134508" cy="65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4" b="29091"/>
          <a:stretch/>
        </p:blipFill>
        <p:spPr bwMode="auto">
          <a:xfrm>
            <a:off x="3688424" y="5784638"/>
            <a:ext cx="1170806" cy="5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5" b="24545"/>
          <a:stretch/>
        </p:blipFill>
        <p:spPr bwMode="auto">
          <a:xfrm>
            <a:off x="3455516" y="5087066"/>
            <a:ext cx="1475529" cy="75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668" y="6262008"/>
            <a:ext cx="1149775" cy="56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22" y="4965478"/>
            <a:ext cx="1783703" cy="65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55" b="32273"/>
          <a:stretch/>
        </p:blipFill>
        <p:spPr bwMode="auto">
          <a:xfrm>
            <a:off x="1448845" y="5535071"/>
            <a:ext cx="1878834" cy="60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08" y="6303789"/>
            <a:ext cx="248602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837" y="6008278"/>
            <a:ext cx="12715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643" y="6243960"/>
            <a:ext cx="1343025" cy="59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247" y="1643464"/>
            <a:ext cx="683143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Цифровизация </a:t>
            </a:r>
            <a:r>
              <a:rPr lang="ru-RU" sz="1400" dirty="0"/>
              <a:t>производства </a:t>
            </a:r>
            <a:r>
              <a:rPr lang="ru-RU" sz="1400" dirty="0" smtClean="0"/>
              <a:t>- на </a:t>
            </a:r>
            <a:r>
              <a:rPr lang="ru-RU" sz="1400" dirty="0"/>
              <a:t>стендах всех промышленных </a:t>
            </a:r>
            <a:r>
              <a:rPr lang="ru-RU" sz="1400" dirty="0" smtClean="0"/>
              <a:t>компаний, </a:t>
            </a:r>
            <a:r>
              <a:rPr lang="ru-RU" sz="1400" dirty="0"/>
              <a:t>а также фирм-производителей  т.н. «умных решений</a:t>
            </a:r>
            <a:r>
              <a:rPr lang="ru-RU" sz="1400" dirty="0" smtClean="0"/>
              <a:t>»: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программное обеспечение </a:t>
            </a:r>
            <a:r>
              <a:rPr lang="ru-RU" sz="1400" dirty="0"/>
              <a:t>(в первую очередь, для мониторинга, управления процессами производства и информационной </a:t>
            </a:r>
            <a:r>
              <a:rPr lang="ru-RU" sz="1400" dirty="0" smtClean="0"/>
              <a:t>безопасности)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новые наукоемкие технологии, </a:t>
            </a:r>
            <a:r>
              <a:rPr lang="ru-RU" sz="1400" dirty="0"/>
              <a:t>лежащих в фундаменте Индустрии 4.0 и основанных на использовании современных датчиков, контроллеров, систем получения, анализа и передачи информации, электронных компонентов и т.д. 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C00000"/>
                </a:solidFill>
              </a:rPr>
              <a:t>Инженерная подготовка </a:t>
            </a:r>
            <a:r>
              <a:rPr lang="ru-RU" sz="1400" dirty="0">
                <a:solidFill>
                  <a:srgbClr val="C00000"/>
                </a:solidFill>
              </a:rPr>
              <a:t>в современном виде должна подразумевать </a:t>
            </a:r>
            <a:r>
              <a:rPr lang="ru-RU" sz="1400" dirty="0" smtClean="0">
                <a:solidFill>
                  <a:srgbClr val="C00000"/>
                </a:solidFill>
              </a:rPr>
              <a:t>умение </a:t>
            </a:r>
            <a:r>
              <a:rPr lang="ru-RU" sz="1400" dirty="0">
                <a:solidFill>
                  <a:srgbClr val="C00000"/>
                </a:solidFill>
              </a:rPr>
              <a:t>моделировать технологические процессы и аппараты,  используя средства автоматизированного проектирования и анализа. </a:t>
            </a:r>
            <a:endParaRPr lang="ru-RU" sz="1400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C00000"/>
                </a:solidFill>
              </a:rPr>
              <a:t>Восполнение </a:t>
            </a:r>
            <a:r>
              <a:rPr lang="ru-RU" sz="1400" dirty="0">
                <a:solidFill>
                  <a:srgbClr val="C00000"/>
                </a:solidFill>
              </a:rPr>
              <a:t>дефицита специалистов именно этой сферы должно дать толчок к росту российской экономики, как предусмотрено стратегическими проектами «Наука» и «Образование», а также программой «Цифровая экономика РФ».</a:t>
            </a:r>
          </a:p>
        </p:txBody>
      </p:sp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66" y="5076463"/>
            <a:ext cx="1916828" cy="162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28" y="1616799"/>
            <a:ext cx="1913692" cy="162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 descr="https://www.rtinform.ru/local/templates/vmz-rtinformru/img/logo_v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76604"/>
            <a:ext cx="21336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28" y="3322712"/>
            <a:ext cx="1953225" cy="165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34323" y="3429000"/>
            <a:ext cx="33054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AI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32440" y="5124080"/>
            <a:ext cx="50455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IIOT</a:t>
            </a:r>
            <a:endParaRPr lang="ru-RU" sz="1200" dirty="0"/>
          </a:p>
        </p:txBody>
      </p:sp>
      <p:pic>
        <p:nvPicPr>
          <p:cNvPr id="5146" name="Picture 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80" y="4712751"/>
            <a:ext cx="1993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63415" y="1653573"/>
            <a:ext cx="6735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CALS</a:t>
            </a:r>
            <a:endParaRPr lang="ru-RU" sz="1400" b="1" dirty="0"/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714375" y="214313"/>
            <a:ext cx="8143875" cy="5503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642938" y="142875"/>
            <a:ext cx="8143875" cy="535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642938" y="237887"/>
            <a:ext cx="807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cap="all" dirty="0"/>
              <a:t>Основные тренды ИННОПРОМ-2018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992206" y="980728"/>
            <a:ext cx="4966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ЦИФРОВОЕ ПРОИЗВОДСТВО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57737"/>
            <a:ext cx="1206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04" y="1772816"/>
            <a:ext cx="2668913" cy="178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0" b="27746"/>
          <a:stretch/>
        </p:blipFill>
        <p:spPr bwMode="auto">
          <a:xfrm>
            <a:off x="227708" y="5518108"/>
            <a:ext cx="1047750" cy="45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https://www.innoprom.com/upload/iblock/3c7/participant_logo_ru_28292_7595851a0aa117f5a69bc36b0b11f89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1" b="19380"/>
          <a:stretch/>
        </p:blipFill>
        <p:spPr bwMode="auto">
          <a:xfrm>
            <a:off x="190500" y="6061336"/>
            <a:ext cx="1047750" cy="67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www.innoprom.com/upload/iblock/31f/participant_logo_ru_29642_4e701139c858cc83340471d2a2d35a08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2" b="24401"/>
          <a:stretch/>
        </p:blipFill>
        <p:spPr bwMode="auto">
          <a:xfrm>
            <a:off x="1403648" y="6174221"/>
            <a:ext cx="1047750" cy="5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890" y="5639866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https://www.innoprom.com/upload/iblock/da6/participant_logo_ru_28108_b15f271540e18077579f305e8a616a9b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694522"/>
            <a:ext cx="10477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5" b="27746"/>
          <a:stretch/>
        </p:blipFill>
        <p:spPr bwMode="auto">
          <a:xfrm>
            <a:off x="4907987" y="5666530"/>
            <a:ext cx="1047750" cy="499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10909" r="15455" b="12728"/>
          <a:stretch/>
        </p:blipFill>
        <p:spPr bwMode="auto">
          <a:xfrm>
            <a:off x="7956376" y="6147137"/>
            <a:ext cx="593952" cy="62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b="27746"/>
          <a:stretch/>
        </p:blipFill>
        <p:spPr bwMode="auto">
          <a:xfrm>
            <a:off x="5004048" y="6318882"/>
            <a:ext cx="1047750" cy="45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55" b="32273"/>
          <a:stretch/>
        </p:blipFill>
        <p:spPr bwMode="auto">
          <a:xfrm>
            <a:off x="6051798" y="5744228"/>
            <a:ext cx="1371307" cy="44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2" descr="ÐÐ»Ð°Ð²Ð½Ð°Ñ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7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363" y="6251830"/>
            <a:ext cx="1371307" cy="539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670" y="5784065"/>
            <a:ext cx="1686529" cy="34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02" y="3757203"/>
            <a:ext cx="2589277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220" y="1660737"/>
            <a:ext cx="62281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Аддитивные технологии позволяют </a:t>
            </a:r>
            <a:r>
              <a:rPr lang="ru-RU" sz="1400" dirty="0"/>
              <a:t>методами послойного синтеза получать изделия практически любой геометрии и сложности, зачастую недостижимой при использовании классических технологий. </a:t>
            </a:r>
            <a:r>
              <a:rPr lang="ru-RU" sz="1400" dirty="0" smtClean="0"/>
              <a:t>К </a:t>
            </a:r>
            <a:r>
              <a:rPr lang="ru-RU" sz="1400" dirty="0"/>
              <a:t>таким технологиям сейчас относят </a:t>
            </a:r>
            <a:r>
              <a:rPr lang="ru-RU" sz="1400" b="1" dirty="0"/>
              <a:t>3D-печать, </a:t>
            </a:r>
            <a:r>
              <a:rPr lang="ru-RU" sz="1400" b="1" dirty="0" err="1"/>
              <a:t>QuickCast</a:t>
            </a:r>
            <a:r>
              <a:rPr lang="ru-RU" sz="1400" b="1" dirty="0"/>
              <a:t> (литье по выжигаемым </a:t>
            </a:r>
            <a:r>
              <a:rPr lang="ru-RU" sz="1400" b="1" dirty="0" smtClean="0"/>
              <a:t>моделям), </a:t>
            </a:r>
            <a:r>
              <a:rPr lang="ru-RU" sz="1400" b="1" dirty="0" err="1"/>
              <a:t>стереолитографию</a:t>
            </a:r>
            <a:r>
              <a:rPr lang="ru-RU" sz="1400" b="1" dirty="0"/>
              <a:t> (SLA)</a:t>
            </a:r>
            <a:r>
              <a:rPr lang="ru-RU" sz="1400" dirty="0"/>
              <a:t> и т.д. 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В </a:t>
            </a:r>
            <a:r>
              <a:rPr lang="ru-RU" sz="1400" dirty="0"/>
              <a:t>связи с бурным ростом в эту сферу стремятся перейти и многие производители из смежных отраслей – лазерной обработки, металлургической, машиностроительной, строительной и т.д. 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C00000"/>
                </a:solidFill>
              </a:rPr>
              <a:t>Помимо </a:t>
            </a:r>
            <a:r>
              <a:rPr lang="ru-RU" sz="1400" dirty="0">
                <a:solidFill>
                  <a:srgbClr val="C00000"/>
                </a:solidFill>
              </a:rPr>
              <a:t>разработок оборудования большой спрос, особенно в России, существует на производство материалов для таких технологий, а также программного обеспечения для управления такими процессами (включая сферу машинного моделирования в материаловедении). Специалисты в этих областях должны быть очень востребованы в ближайшее время, так как новые материалы (в </a:t>
            </a:r>
            <a:r>
              <a:rPr lang="ru-RU" sz="1400" dirty="0" smtClean="0">
                <a:solidFill>
                  <a:srgbClr val="C00000"/>
                </a:solidFill>
              </a:rPr>
              <a:t>том числе, композитные</a:t>
            </a:r>
            <a:r>
              <a:rPr lang="ru-RU" sz="1400" dirty="0">
                <a:solidFill>
                  <a:srgbClr val="C00000"/>
                </a:solidFill>
              </a:rPr>
              <a:t>) и технологии должны начать вытеснять </a:t>
            </a:r>
            <a:r>
              <a:rPr lang="ru-RU" sz="1400" dirty="0" err="1" smtClean="0">
                <a:solidFill>
                  <a:srgbClr val="C00000"/>
                </a:solidFill>
              </a:rPr>
              <a:t>материало</a:t>
            </a:r>
            <a:r>
              <a:rPr lang="ru-RU" sz="1400" dirty="0" smtClean="0">
                <a:solidFill>
                  <a:srgbClr val="C00000"/>
                </a:solidFill>
              </a:rPr>
              <a:t>- </a:t>
            </a:r>
            <a:r>
              <a:rPr lang="ru-RU" sz="1400" dirty="0">
                <a:solidFill>
                  <a:srgbClr val="C00000"/>
                </a:solidFill>
              </a:rPr>
              <a:t>и энергоемкие производства, основанные на применении металлов, пластиков и цемента. 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714375" y="214313"/>
            <a:ext cx="8143875" cy="5503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642938" y="142875"/>
            <a:ext cx="8143875" cy="535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642938" y="237887"/>
            <a:ext cx="807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cap="all" dirty="0"/>
              <a:t>Основные тренды ИННОПРОМ-2018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992206" y="980728"/>
            <a:ext cx="4938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АДДИТИВНЫЕ ТЕХНОЛОГИИ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78" y="1476740"/>
            <a:ext cx="2811988" cy="187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932" y="3438116"/>
            <a:ext cx="2793068" cy="132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935" y="5394668"/>
            <a:ext cx="1251857" cy="69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75" y="5389844"/>
            <a:ext cx="1224136" cy="52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117644"/>
            <a:ext cx="630118" cy="62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r="8217" b="12508"/>
          <a:stretch/>
        </p:blipFill>
        <p:spPr bwMode="auto">
          <a:xfrm>
            <a:off x="7971534" y="6140066"/>
            <a:ext cx="1068819" cy="67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2"/>
          <a:stretch/>
        </p:blipFill>
        <p:spPr bwMode="auto">
          <a:xfrm>
            <a:off x="2521420" y="6284401"/>
            <a:ext cx="1381326" cy="52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289680"/>
            <a:ext cx="602475" cy="47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168811"/>
            <a:ext cx="933449" cy="63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54" y="6284400"/>
            <a:ext cx="716408" cy="47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50932" y="4785978"/>
            <a:ext cx="2748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/>
              <a:t>УНИВЕРСИТЕТЫ КАК ПРОСТРАНСТВО ИННОВАЦИЙ ДЛЯ БИЗНЕСА И ОБЩЕСТВА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20041" y="1302122"/>
            <a:ext cx="6464249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400" dirty="0"/>
              <a:t>Проблема кадрового дефицита промышленности и качества профессионального образования </a:t>
            </a:r>
            <a:r>
              <a:rPr lang="ru-RU" sz="1400" dirty="0" smtClean="0"/>
              <a:t>- в </a:t>
            </a:r>
            <a:r>
              <a:rPr lang="ru-RU" sz="1400" dirty="0"/>
              <a:t>государственной повестке </a:t>
            </a:r>
            <a:r>
              <a:rPr lang="ru-RU" sz="1400" dirty="0" smtClean="0"/>
              <a:t>(программа «Цифровая </a:t>
            </a:r>
            <a:r>
              <a:rPr lang="ru-RU" sz="1400" dirty="0"/>
              <a:t>экономика Российской Федерации</a:t>
            </a:r>
            <a:r>
              <a:rPr lang="ru-RU" sz="1400" dirty="0" smtClean="0"/>
              <a:t>», нацпроекты «Образование» и «Наука»)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400" dirty="0" smtClean="0"/>
              <a:t>С </a:t>
            </a:r>
            <a:r>
              <a:rPr lang="ru-RU" sz="1400" dirty="0"/>
              <a:t>сентября 2014 года в некоторых </a:t>
            </a:r>
            <a:r>
              <a:rPr lang="ru-RU" sz="1400" dirty="0" smtClean="0"/>
              <a:t>профессиональных образовательных </a:t>
            </a:r>
            <a:r>
              <a:rPr lang="ru-RU" sz="1400" dirty="0"/>
              <a:t>организациях началось </a:t>
            </a:r>
            <a:r>
              <a:rPr lang="ru-RU" sz="1400" b="1" dirty="0"/>
              <a:t>обучение студентов по дуальной модели</a:t>
            </a:r>
            <a:r>
              <a:rPr lang="ru-RU" sz="1400" dirty="0"/>
              <a:t> по разработанным под требования работодателей образовательным </a:t>
            </a:r>
            <a:r>
              <a:rPr lang="ru-RU" sz="1400" dirty="0" smtClean="0"/>
              <a:t>программам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400" b="1" dirty="0" smtClean="0"/>
              <a:t>Создание </a:t>
            </a:r>
            <a:r>
              <a:rPr lang="ru-RU" sz="1400" b="1" dirty="0"/>
              <a:t>промышленными корпорациями собственных учебных заведений</a:t>
            </a:r>
            <a:r>
              <a:rPr lang="ru-RU" sz="1400" dirty="0"/>
              <a:t>, в которых готовятся кадры непосредственно для нужд данного </a:t>
            </a:r>
            <a:r>
              <a:rPr lang="ru-RU" sz="1400" dirty="0" smtClean="0"/>
              <a:t>предприятия («</a:t>
            </a:r>
            <a:r>
              <a:rPr lang="ru-RU" sz="1400" dirty="0" err="1" smtClean="0"/>
              <a:t>Росатом</a:t>
            </a:r>
            <a:r>
              <a:rPr lang="ru-RU" sz="1400" dirty="0" smtClean="0"/>
              <a:t>», </a:t>
            </a:r>
            <a:r>
              <a:rPr lang="ru-RU" sz="1400" dirty="0"/>
              <a:t>РЖД, </a:t>
            </a:r>
            <a:r>
              <a:rPr lang="ru-RU" sz="1400" dirty="0" smtClean="0"/>
              <a:t>КамАЗ, </a:t>
            </a:r>
            <a:r>
              <a:rPr lang="ru-RU" sz="1400" dirty="0"/>
              <a:t>«</a:t>
            </a:r>
            <a:r>
              <a:rPr lang="ru-RU" sz="1400" dirty="0" smtClean="0"/>
              <a:t>Роснефть», </a:t>
            </a:r>
            <a:r>
              <a:rPr lang="ru-RU" sz="1400" dirty="0"/>
              <a:t>«</a:t>
            </a:r>
            <a:r>
              <a:rPr lang="ru-RU" sz="1400" dirty="0" smtClean="0"/>
              <a:t>Газпром», </a:t>
            </a:r>
            <a:r>
              <a:rPr lang="ru-RU" sz="1400" dirty="0"/>
              <a:t>ЧТПЗ, УГМК, ТМК). </a:t>
            </a:r>
            <a:r>
              <a:rPr lang="ru-RU" sz="1400" dirty="0" smtClean="0"/>
              <a:t>Большинство </a:t>
            </a:r>
            <a:r>
              <a:rPr lang="ru-RU" sz="1400" dirty="0"/>
              <a:t>из них </a:t>
            </a:r>
            <a:r>
              <a:rPr lang="ru-RU" sz="1400" dirty="0" smtClean="0"/>
              <a:t>рассматриваются в </a:t>
            </a:r>
            <a:r>
              <a:rPr lang="ru-RU" sz="1400" dirty="0"/>
              <a:t>качестве </a:t>
            </a:r>
            <a:r>
              <a:rPr lang="ru-RU" sz="1400" dirty="0"/>
              <a:t>утвержденных властями России федеральных   инновационных площадок в сфере профессионального </a:t>
            </a:r>
            <a:r>
              <a:rPr lang="ru-RU" sz="1400" dirty="0" smtClean="0"/>
              <a:t>образования (всего</a:t>
            </a:r>
            <a:r>
              <a:rPr lang="ru-RU" sz="1400" dirty="0" smtClean="0"/>
              <a:t> 77).</a:t>
            </a:r>
            <a:endParaRPr lang="ru-RU" sz="1400" dirty="0" smtClean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400" b="1" dirty="0" smtClean="0"/>
              <a:t>Создание на базе ВУЗов Инженерных </a:t>
            </a:r>
            <a:r>
              <a:rPr lang="ru-RU" sz="1400" b="1" dirty="0" smtClean="0"/>
              <a:t>школ, </a:t>
            </a:r>
            <a:r>
              <a:rPr lang="ru-RU" sz="1400" b="1" dirty="0" smtClean="0"/>
              <a:t>академий</a:t>
            </a:r>
            <a:r>
              <a:rPr lang="ru-RU" sz="1400" b="1" dirty="0" smtClean="0"/>
              <a:t>, инжиниринговых центров, Центров (компетенций) НТИ и т.д. </a:t>
            </a:r>
            <a:r>
              <a:rPr lang="ru-RU" sz="1400" dirty="0" smtClean="0"/>
              <a:t>Наибольшую </a:t>
            </a:r>
            <a:r>
              <a:rPr lang="ru-RU" sz="1400" dirty="0"/>
              <a:t>активность </a:t>
            </a:r>
            <a:r>
              <a:rPr lang="ru-RU" sz="1400" dirty="0" smtClean="0"/>
              <a:t>в подготовке кадров для промышленности проявляют </a:t>
            </a:r>
            <a:r>
              <a:rPr lang="ru-RU" sz="1400" dirty="0"/>
              <a:t>ВУЗы, получившие в России особый статус и дополнительное финансирование </a:t>
            </a:r>
            <a:r>
              <a:rPr lang="ru-RU" sz="1400" dirty="0" smtClean="0"/>
              <a:t>(ФУ и НИУ), </a:t>
            </a:r>
            <a:r>
              <a:rPr lang="ru-RU" sz="1400" dirty="0"/>
              <a:t>но </a:t>
            </a:r>
            <a:r>
              <a:rPr lang="ru-RU" sz="1400" dirty="0" smtClean="0"/>
              <a:t>нужно также  поддерживать педагогические и профессионально-педагогические ВУЗы</a:t>
            </a:r>
            <a:r>
              <a:rPr lang="ru-RU" sz="1400" dirty="0" smtClean="0"/>
              <a:t>.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</a:rPr>
              <a:t>Поручение Президента Российской Федерации Пр-294, п.2а-16 </a:t>
            </a:r>
            <a:r>
              <a:rPr lang="ru-RU" sz="1400" dirty="0" smtClean="0">
                <a:solidFill>
                  <a:srgbClr val="FF0000"/>
                </a:solidFill>
              </a:rPr>
              <a:t>от 4.03.2019. Обновление </a:t>
            </a:r>
            <a:r>
              <a:rPr lang="ru-RU" sz="1400" dirty="0">
                <a:solidFill>
                  <a:srgbClr val="FF0000"/>
                </a:solidFill>
              </a:rPr>
              <a:t>ФГОС и ПООП, в том числе с учётом приоритетов научно-технологического развития Российской Федерации. Срок – 1 декабря 2019 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714375" y="214313"/>
            <a:ext cx="8143875" cy="5503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642938" y="142875"/>
            <a:ext cx="8143875" cy="535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642938" y="237887"/>
            <a:ext cx="807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cap="all" dirty="0"/>
              <a:t>Основные тренды ИННОПРОМ-2018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540865" y="840457"/>
            <a:ext cx="6348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 КАДРОВОГО ДЕФИЦИТА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944" y="5446307"/>
            <a:ext cx="570392" cy="53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303049" y="1988840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dirty="0" smtClean="0">
                <a:solidFill>
                  <a:schemeClr val="tx2"/>
                </a:solidFill>
              </a:rPr>
              <a:t>БЛАГОДАРЮ</a:t>
            </a:r>
          </a:p>
          <a:p>
            <a:pPr algn="ctr">
              <a:defRPr/>
            </a:pPr>
            <a:r>
              <a:rPr lang="ru-RU" sz="6000" b="1" dirty="0" smtClean="0">
                <a:solidFill>
                  <a:schemeClr val="tx2"/>
                </a:solidFill>
              </a:rPr>
              <a:t>ЗА </a:t>
            </a:r>
          </a:p>
          <a:p>
            <a:pPr algn="ctr">
              <a:defRPr/>
            </a:pPr>
            <a:r>
              <a:rPr lang="ru-RU" sz="6000" b="1" dirty="0" smtClean="0">
                <a:solidFill>
                  <a:schemeClr val="tx2"/>
                </a:solidFill>
              </a:rPr>
              <a:t>ВНИМАНИЕ!</a:t>
            </a:r>
            <a:endParaRPr lang="ru-RU" sz="6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2957" y="214313"/>
            <a:ext cx="8696843" cy="5503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7541" y="142875"/>
            <a:ext cx="8686947" cy="535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60426" y="214313"/>
            <a:ext cx="85695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cap="all" dirty="0"/>
              <a:t>История инженерного дела </a:t>
            </a:r>
            <a:r>
              <a:rPr lang="ru-RU" b="1" cap="all" dirty="0" smtClean="0"/>
              <a:t>И ОБРАЗОВАНИЯ на </a:t>
            </a:r>
            <a:r>
              <a:rPr lang="ru-RU" b="1" cap="all" dirty="0"/>
              <a:t>Урале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0426" y="1124744"/>
            <a:ext cx="87040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1722 </a:t>
            </a:r>
            <a:r>
              <a:rPr lang="ru-RU" dirty="0" smtClean="0"/>
              <a:t>год – Петр </a:t>
            </a:r>
            <a:r>
              <a:rPr lang="en-US" dirty="0" smtClean="0"/>
              <a:t>I </a:t>
            </a:r>
            <a:r>
              <a:rPr lang="ru-RU" dirty="0" smtClean="0"/>
              <a:t>отправляет </a:t>
            </a:r>
            <a:r>
              <a:rPr lang="ru-RU" dirty="0" smtClean="0">
                <a:solidFill>
                  <a:srgbClr val="FF0000"/>
                </a:solidFill>
              </a:rPr>
              <a:t>военного инженера </a:t>
            </a:r>
            <a:r>
              <a:rPr lang="ru-RU" b="1" dirty="0" smtClean="0"/>
              <a:t>Г.В. де </a:t>
            </a:r>
            <a:r>
              <a:rPr lang="ru-RU" b="1" dirty="0" err="1" smtClean="0"/>
              <a:t>Геннина</a:t>
            </a:r>
            <a:r>
              <a:rPr lang="ru-RU" b="1" dirty="0" smtClean="0"/>
              <a:t> </a:t>
            </a:r>
          </a:p>
          <a:p>
            <a:r>
              <a:rPr lang="ru-RU" dirty="0"/>
              <a:t> </a:t>
            </a:r>
            <a:r>
              <a:rPr lang="ru-RU" dirty="0" smtClean="0"/>
              <a:t>    на </a:t>
            </a:r>
            <a:r>
              <a:rPr lang="ru-RU" dirty="0"/>
              <a:t>Урал для развития сталелитейных </a:t>
            </a:r>
            <a:r>
              <a:rPr lang="ru-RU" dirty="0" smtClean="0"/>
              <a:t>заводов.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1914 </a:t>
            </a:r>
            <a:r>
              <a:rPr lang="ru-RU" dirty="0"/>
              <a:t>год – учреждение горного института в городе </a:t>
            </a:r>
            <a:r>
              <a:rPr lang="ru-RU" dirty="0" smtClean="0"/>
              <a:t>Екатеринбурге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1916 год </a:t>
            </a:r>
            <a:r>
              <a:rPr lang="ru-RU" dirty="0" smtClean="0"/>
              <a:t>– образование </a:t>
            </a:r>
            <a:r>
              <a:rPr lang="ru-RU" dirty="0"/>
              <a:t>Пермское отделение Императорского </a:t>
            </a:r>
            <a:r>
              <a:rPr lang="ru-RU" dirty="0" smtClean="0"/>
              <a:t>  Петроградского университета (с 1917 года – Пермский университет)</a:t>
            </a:r>
          </a:p>
          <a:p>
            <a:endParaRPr lang="ru-RU" dirty="0"/>
          </a:p>
          <a:p>
            <a:r>
              <a:rPr lang="ru-RU" dirty="0" smtClean="0"/>
              <a:t>     В настоящее время: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ФГАОУ </a:t>
            </a:r>
            <a:r>
              <a:rPr lang="ru-RU" dirty="0"/>
              <a:t>ВО </a:t>
            </a:r>
            <a:r>
              <a:rPr lang="ru-RU" b="1" dirty="0" smtClean="0"/>
              <a:t>Уральский федеральный университет</a:t>
            </a:r>
          </a:p>
          <a:p>
            <a:r>
              <a:rPr lang="ru-RU" dirty="0" smtClean="0"/>
              <a:t>    «УрФУ </a:t>
            </a:r>
            <a:r>
              <a:rPr lang="ru-RU" dirty="0"/>
              <a:t>имени первого Президента России Б.Н. Ельцина</a:t>
            </a:r>
            <a:r>
              <a:rPr lang="ru-RU" dirty="0" smtClean="0"/>
              <a:t>»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ФГБОУ </a:t>
            </a:r>
            <a:r>
              <a:rPr lang="ru-RU" dirty="0"/>
              <a:t>ВО «</a:t>
            </a:r>
            <a:r>
              <a:rPr lang="ru-RU" b="1" dirty="0"/>
              <a:t>Пермский национальный исследовательский </a:t>
            </a:r>
            <a:endParaRPr lang="ru-RU" b="1" dirty="0" smtClean="0"/>
          </a:p>
          <a:p>
            <a:r>
              <a:rPr lang="ru-RU" b="1" dirty="0" smtClean="0"/>
              <a:t>    политехнический </a:t>
            </a:r>
            <a:r>
              <a:rPr lang="ru-RU" b="1" dirty="0"/>
              <a:t>университет</a:t>
            </a:r>
            <a:r>
              <a:rPr lang="ru-RU" dirty="0"/>
              <a:t>» (ПНИПУ</a:t>
            </a:r>
            <a:r>
              <a:rPr lang="ru-RU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ФГАОУ </a:t>
            </a:r>
            <a:r>
              <a:rPr lang="ru-RU" dirty="0"/>
              <a:t>ВО </a:t>
            </a:r>
            <a:r>
              <a:rPr lang="ru-RU" dirty="0" smtClean="0"/>
              <a:t>«</a:t>
            </a:r>
            <a:r>
              <a:rPr lang="ru-RU" b="1" dirty="0" smtClean="0"/>
              <a:t>Южно-Уральский государственный  университет</a:t>
            </a:r>
            <a:r>
              <a:rPr lang="ru-RU" dirty="0" smtClean="0"/>
              <a:t>» </a:t>
            </a:r>
          </a:p>
          <a:p>
            <a:r>
              <a:rPr lang="ru-RU" dirty="0"/>
              <a:t> </a:t>
            </a:r>
            <a:r>
              <a:rPr lang="ru-RU" dirty="0" smtClean="0"/>
              <a:t>   (</a:t>
            </a:r>
            <a:r>
              <a:rPr lang="ru-RU" dirty="0" err="1" smtClean="0"/>
              <a:t>ЮУрГУ</a:t>
            </a:r>
            <a:r>
              <a:rPr lang="ru-RU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Более </a:t>
            </a:r>
            <a:r>
              <a:rPr lang="ru-RU" dirty="0"/>
              <a:t>десятка ВУЗов (отраслевых, профессионально-педагогических) </a:t>
            </a:r>
            <a:endParaRPr lang="ru-RU" dirty="0" smtClean="0"/>
          </a:p>
          <a:p>
            <a:r>
              <a:rPr lang="ru-RU" dirty="0" smtClean="0"/>
              <a:t>    отвечающих </a:t>
            </a:r>
            <a:r>
              <a:rPr lang="ru-RU" dirty="0"/>
              <a:t>за подготовку кадров для инженерной отрасли.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76" y="3416622"/>
            <a:ext cx="125571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669" y="819067"/>
            <a:ext cx="1058131" cy="122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790" y="4255511"/>
            <a:ext cx="877887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07" y="5157192"/>
            <a:ext cx="6286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47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8372" y="119302"/>
            <a:ext cx="8535293" cy="5503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2956" y="47864"/>
            <a:ext cx="8535293" cy="535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5841" y="119302"/>
            <a:ext cx="85695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cap="all" dirty="0"/>
              <a:t>Переход к новому технологическому укладу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945187"/>
              </p:ext>
            </p:extLst>
          </p:nvPr>
        </p:nvGraphicFramePr>
        <p:xfrm>
          <a:off x="215007" y="722095"/>
          <a:ext cx="544175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Стрелка вправо 8"/>
          <p:cNvSpPr/>
          <p:nvPr/>
        </p:nvSpPr>
        <p:spPr>
          <a:xfrm>
            <a:off x="2411760" y="2445124"/>
            <a:ext cx="2440510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30648" y="3530407"/>
            <a:ext cx="5448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Задача</a:t>
            </a:r>
            <a:r>
              <a:rPr lang="ru-RU" sz="1200" b="1" dirty="0"/>
              <a:t>, стоящая перед </a:t>
            </a:r>
            <a:r>
              <a:rPr lang="ru-RU" sz="1200" b="1" dirty="0" smtClean="0"/>
              <a:t>наукой</a:t>
            </a:r>
            <a:r>
              <a:rPr lang="ru-RU" sz="1200" b="1" dirty="0"/>
              <a:t>, образованием и экономикой </a:t>
            </a:r>
            <a:r>
              <a:rPr lang="ru-RU" sz="1200" b="1" dirty="0" smtClean="0"/>
              <a:t>РФ –</a:t>
            </a:r>
            <a:r>
              <a:rPr lang="ru-RU" sz="1200" b="1" dirty="0" smtClean="0">
                <a:solidFill>
                  <a:srgbClr val="FF0000"/>
                </a:solidFill>
              </a:rPr>
              <a:t>перескочить </a:t>
            </a:r>
            <a:r>
              <a:rPr lang="ru-RU" sz="1200" b="1" dirty="0">
                <a:solidFill>
                  <a:srgbClr val="FF0000"/>
                </a:solidFill>
              </a:rPr>
              <a:t>через 5-й уклад в </a:t>
            </a:r>
            <a:r>
              <a:rPr lang="ru-RU" sz="1200" b="1" dirty="0" smtClean="0">
                <a:solidFill>
                  <a:srgbClr val="FF0000"/>
                </a:solidFill>
              </a:rPr>
              <a:t>ближайшие </a:t>
            </a:r>
            <a:r>
              <a:rPr lang="ru-RU" sz="1200" b="1" dirty="0">
                <a:solidFill>
                  <a:srgbClr val="FF0000"/>
                </a:solidFill>
              </a:rPr>
              <a:t>10 лет для вхождения в число государств-лидеров с 6-м технологическим укладом.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83358" y="713588"/>
            <a:ext cx="33805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5-й:</a:t>
            </a:r>
            <a:r>
              <a:rPr lang="ru-RU" sz="1400" dirty="0" smtClean="0"/>
              <a:t> микроэлектроника, </a:t>
            </a:r>
            <a:r>
              <a:rPr lang="ru-RU" sz="1400" dirty="0" smtClean="0">
                <a:solidFill>
                  <a:srgbClr val="FF0000"/>
                </a:solidFill>
              </a:rPr>
              <a:t>информатика, роботизация, </a:t>
            </a:r>
            <a:r>
              <a:rPr lang="ru-RU" sz="1400" dirty="0" smtClean="0"/>
              <a:t>биотехнологии,</a:t>
            </a:r>
            <a:r>
              <a:rPr lang="en-US" sz="1400" dirty="0" smtClean="0"/>
              <a:t> </a:t>
            </a:r>
            <a:r>
              <a:rPr lang="ru-RU" sz="1400" dirty="0" smtClean="0"/>
              <a:t>генная </a:t>
            </a:r>
            <a:r>
              <a:rPr lang="ru-RU" sz="1400" dirty="0"/>
              <a:t>инженерия, использование новых видов энергии, материалов, </a:t>
            </a:r>
            <a:r>
              <a:rPr lang="ru-RU" sz="1400" dirty="0" smtClean="0"/>
              <a:t>освоение </a:t>
            </a:r>
            <a:r>
              <a:rPr lang="ru-RU" sz="1400" dirty="0"/>
              <a:t>космического пространства, спутниковой </a:t>
            </a:r>
            <a:r>
              <a:rPr lang="ru-RU" sz="1400" dirty="0" smtClean="0"/>
              <a:t>связи </a:t>
            </a:r>
            <a:r>
              <a:rPr lang="ru-RU" sz="1400" dirty="0"/>
              <a:t>и т.п.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01061" y="2018289"/>
            <a:ext cx="3544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6-й</a:t>
            </a:r>
            <a:r>
              <a:rPr lang="ru-RU" sz="1400" b="1" dirty="0"/>
              <a:t>: </a:t>
            </a:r>
            <a:r>
              <a:rPr lang="ru-RU" sz="1400" dirty="0"/>
              <a:t>биотехнология, генная инженерия, мембранные и квантовые технологии, </a:t>
            </a:r>
            <a:r>
              <a:rPr lang="ru-RU" sz="1400" dirty="0" err="1"/>
              <a:t>фотоника</a:t>
            </a:r>
            <a:r>
              <a:rPr lang="ru-RU" sz="1400" dirty="0"/>
              <a:t>, </a:t>
            </a:r>
            <a:r>
              <a:rPr lang="ru-RU" sz="1400" dirty="0" smtClean="0"/>
              <a:t>микромеханика</a:t>
            </a:r>
            <a:r>
              <a:rPr lang="ru-RU" sz="1400" dirty="0"/>
              <a:t>, </a:t>
            </a:r>
            <a:r>
              <a:rPr lang="ru-RU" sz="1400" dirty="0" err="1" smtClean="0"/>
              <a:t>термо</a:t>
            </a:r>
            <a:r>
              <a:rPr lang="ru-RU" sz="1400" dirty="0" smtClean="0"/>
              <a:t>-ядерная </a:t>
            </a:r>
            <a:r>
              <a:rPr lang="ru-RU" sz="1400" dirty="0"/>
              <a:t>энергетика, </a:t>
            </a:r>
            <a:r>
              <a:rPr lang="ru-RU" sz="1400" dirty="0">
                <a:solidFill>
                  <a:srgbClr val="FF0000"/>
                </a:solidFill>
              </a:rPr>
              <a:t>системы искусственного интеллекта, </a:t>
            </a:r>
            <a:r>
              <a:rPr lang="ru-RU" sz="1400" dirty="0" smtClean="0">
                <a:solidFill>
                  <a:srgbClr val="FF0000"/>
                </a:solidFill>
              </a:rPr>
              <a:t>CALS-технологии, </a:t>
            </a:r>
            <a:r>
              <a:rPr lang="ru-RU" sz="1400" dirty="0">
                <a:solidFill>
                  <a:srgbClr val="FF0000"/>
                </a:solidFill>
              </a:rPr>
              <a:t>глобальные </a:t>
            </a:r>
            <a:r>
              <a:rPr lang="ru-RU" sz="1400" dirty="0" err="1" smtClean="0">
                <a:solidFill>
                  <a:srgbClr val="FF0000"/>
                </a:solidFill>
              </a:rPr>
              <a:t>информа-ционные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FF0000"/>
                </a:solidFill>
              </a:rPr>
              <a:t>сети </a:t>
            </a:r>
            <a:r>
              <a:rPr lang="ru-RU" sz="1400" dirty="0"/>
              <a:t>и интегрированные высокоскоростные транспортные </a:t>
            </a:r>
            <a:r>
              <a:rPr lang="ru-RU" sz="1400" dirty="0" smtClean="0"/>
              <a:t>системы</a:t>
            </a:r>
            <a:r>
              <a:rPr lang="ru-RU" sz="1400" dirty="0"/>
              <a:t> </a:t>
            </a:r>
            <a:r>
              <a:rPr lang="ru-RU" sz="1400" dirty="0" smtClean="0"/>
              <a:t>и </a:t>
            </a:r>
            <a:r>
              <a:rPr lang="ru-RU" sz="1400" dirty="0" err="1" smtClean="0"/>
              <a:t>т.л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13" name="Picture 2" descr="ÐÐ°ÑÑÐ¸Ð½ÐºÐ¸ Ð¿Ð¾ Ð·Ð°Ð¿ÑÐ¾ÑÑ Ð±ÑÐ´ÑÑÐµÐµ ÑÐ¶Ðµ Ð·Ð´ÐµÑÑ ÐÐ¸Ð°Ð¼Ð°Ð½Ð´Ð¸Ñ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360" y="5605316"/>
            <a:ext cx="747271" cy="121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ÐÐ°ÑÑÐ¸Ð½ÐºÐ¸ Ð¿Ð¾ Ð·Ð°Ð¿ÑÐ¾ÑÑ Ð±ÑÐ´ÑÑÐµÐµ ÑÐ¶Ðµ Ð·Ð´ÐµÑÑ ÐÐ¸Ð°Ð¼Ð°Ð½Ð´Ð¸Ñ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361" y="4213374"/>
            <a:ext cx="747270" cy="121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ÐÐ°ÑÑÐ¸Ð½ÐºÐ¸ Ð¿Ð¾ Ð·Ð°Ð¿ÑÐ¾ÑÑ Ð±ÑÐ´ÑÑÐµÐµ ÑÐ¶Ðµ Ð·Ð´ÐµÑÑ ÐÐ¸Ð°Ð¼Ð°Ð½Ð´Ð¸Ñ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921" y="4248421"/>
            <a:ext cx="739846" cy="11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632" y="5585380"/>
            <a:ext cx="840782" cy="119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14" y="5585380"/>
            <a:ext cx="828856" cy="119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0" r="25862"/>
          <a:stretch/>
        </p:blipFill>
        <p:spPr bwMode="auto">
          <a:xfrm>
            <a:off x="4738111" y="4239177"/>
            <a:ext cx="822053" cy="118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https://cdn-st3.rtr-vesti.ru/vh/pictures/b/111/837/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" y="4184799"/>
            <a:ext cx="2282227" cy="171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3861" y="5553291"/>
            <a:ext cx="165462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Репортажи из будущего</a:t>
            </a:r>
            <a:r>
              <a:rPr lang="ru-RU" sz="700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sz="700" b="1" dirty="0" smtClean="0">
                <a:solidFill>
                  <a:schemeClr val="bg1"/>
                </a:solidFill>
              </a:rPr>
              <a:t>ПЕРЕВОРОТЫ </a:t>
            </a:r>
            <a:r>
              <a:rPr lang="ru-RU" sz="700" b="1" dirty="0">
                <a:solidFill>
                  <a:schemeClr val="bg1"/>
                </a:solidFill>
              </a:rPr>
              <a:t>В ОБРАЗОВАНИИ</a:t>
            </a:r>
          </a:p>
        </p:txBody>
      </p:sp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7" y="4198716"/>
            <a:ext cx="950019" cy="20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202" y="4230293"/>
            <a:ext cx="2444286" cy="168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39" y="4209873"/>
            <a:ext cx="1092164" cy="2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6480135" y="4448541"/>
            <a:ext cx="142859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ЭВОЛЮЦИЯ БУДУЩЕГО</a:t>
            </a:r>
            <a:endParaRPr lang="ru-RU" sz="800" b="1" dirty="0">
              <a:solidFill>
                <a:schemeClr val="bg1"/>
              </a:solidFill>
            </a:endParaRPr>
          </a:p>
        </p:txBody>
      </p:sp>
      <p:pic>
        <p:nvPicPr>
          <p:cNvPr id="25" name="Picture 2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631" y="4223185"/>
            <a:ext cx="795989" cy="122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270" y="5576815"/>
            <a:ext cx="757004" cy="119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632" y="4239178"/>
            <a:ext cx="800068" cy="118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570" y="5580650"/>
            <a:ext cx="764205" cy="118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00" y="5580650"/>
            <a:ext cx="748959" cy="117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7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18" y="5605316"/>
            <a:ext cx="785342" cy="11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511" y="5596183"/>
            <a:ext cx="785579" cy="115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1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2957" y="214313"/>
            <a:ext cx="8535293" cy="69440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7541" y="142875"/>
            <a:ext cx="8535293" cy="669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74093" y="166342"/>
            <a:ext cx="85695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cap="all" dirty="0"/>
              <a:t>Государственные программы в сфере цифровой экономики, научной и образовательной политики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970519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0000"/>
                </a:solidFill>
              </a:rPr>
              <a:t>18 </a:t>
            </a:r>
            <a:r>
              <a:rPr lang="ru-RU" b="1" dirty="0">
                <a:solidFill>
                  <a:srgbClr val="FF0000"/>
                </a:solidFill>
              </a:rPr>
              <a:t>апреля 2016 г. – постановление «О реализации Национальной технологической инициативы (НТИ)», 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30 июня 2016 </a:t>
            </a:r>
            <a:r>
              <a:rPr lang="ru-RU" b="1" dirty="0" smtClean="0"/>
              <a:t>года – Совет </a:t>
            </a:r>
            <a:r>
              <a:rPr lang="ru-RU" b="1" dirty="0"/>
              <a:t>по стратегическому развитию и национальным проектам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25 октября 2016 г. – </a:t>
            </a:r>
            <a:r>
              <a:rPr lang="ru-RU" b="1" dirty="0" smtClean="0"/>
              <a:t>приоритетный проект «</a:t>
            </a:r>
            <a:r>
              <a:rPr lang="ru-RU" b="1" dirty="0"/>
              <a:t>Современная цифровая образовательная среда в Российской Федерации»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1 декабря 2016 г. –  "Стратегия научно-технологического развития Российской Федерации",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/>
              <a:t>9 </a:t>
            </a:r>
            <a:r>
              <a:rPr lang="ru-RU" b="1" dirty="0"/>
              <a:t>мая 2017 г.  – "Стратегия развития информационного общества в Российской Федерации на 2017-2030 годы»,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/>
              <a:t>28 июля 2017 г. – программа "Цифровая экономика Российской </a:t>
            </a:r>
            <a:r>
              <a:rPr lang="ru-RU" b="1" dirty="0" smtClean="0"/>
              <a:t>Федерации»,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FF0000"/>
                </a:solidFill>
              </a:rPr>
              <a:t>24 декабря 2018 года </a:t>
            </a:r>
            <a:r>
              <a:rPr lang="ru-RU" b="1" dirty="0" smtClean="0">
                <a:solidFill>
                  <a:srgbClr val="FF0000"/>
                </a:solidFill>
              </a:rPr>
              <a:t>– формирование </a:t>
            </a:r>
            <a:r>
              <a:rPr lang="ru-RU" b="1" dirty="0">
                <a:solidFill>
                  <a:srgbClr val="FF0000"/>
                </a:solidFill>
              </a:rPr>
              <a:t>12 национальных проектов и комплексного плана по развитию </a:t>
            </a:r>
            <a:r>
              <a:rPr lang="ru-RU" b="1" dirty="0" smtClean="0">
                <a:solidFill>
                  <a:srgbClr val="FF0000"/>
                </a:solidFill>
              </a:rPr>
              <a:t>инфраструктуры, определение целей </a:t>
            </a:r>
            <a:r>
              <a:rPr lang="ru-RU" b="1" dirty="0">
                <a:solidFill>
                  <a:srgbClr val="FF0000"/>
                </a:solidFill>
              </a:rPr>
              <a:t>и </a:t>
            </a:r>
            <a:r>
              <a:rPr lang="ru-RU" b="1" dirty="0" smtClean="0">
                <a:solidFill>
                  <a:srgbClr val="FF0000"/>
                </a:solidFill>
              </a:rPr>
              <a:t>задач </a:t>
            </a:r>
            <a:r>
              <a:rPr lang="ru-RU" b="1" dirty="0">
                <a:solidFill>
                  <a:srgbClr val="FF0000"/>
                </a:solidFill>
              </a:rPr>
              <a:t>на период до 2024 года по 12 стратегическим </a:t>
            </a:r>
            <a:r>
              <a:rPr lang="ru-RU" b="1" dirty="0" smtClean="0">
                <a:solidFill>
                  <a:srgbClr val="FF0000"/>
                </a:solidFill>
              </a:rPr>
              <a:t>направлениям, </a:t>
            </a:r>
          </a:p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в </a:t>
            </a:r>
            <a:r>
              <a:rPr lang="ru-RU" b="1" dirty="0" err="1" smtClean="0">
                <a:solidFill>
                  <a:srgbClr val="FF0000"/>
                </a:solidFill>
              </a:rPr>
              <a:t>т.ч</a:t>
            </a:r>
            <a:r>
              <a:rPr lang="ru-RU" b="1" dirty="0" smtClean="0">
                <a:solidFill>
                  <a:srgbClr val="FF0000"/>
                </a:solidFill>
              </a:rPr>
              <a:t>. «Цифровая экономика», «Образование» и «Наука».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5517231"/>
            <a:ext cx="7284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/>
              <a:t>Заседание </a:t>
            </a:r>
            <a:r>
              <a:rPr lang="ru-RU" sz="1600" dirty="0" err="1"/>
              <a:t>Координационого</a:t>
            </a:r>
            <a:r>
              <a:rPr lang="ru-RU" sz="1600" dirty="0"/>
              <a:t> совета по области образования </a:t>
            </a:r>
            <a:r>
              <a:rPr lang="ru-RU" sz="1600" b="1" dirty="0"/>
              <a:t>Инженерное дело, технологии и технические науки</a:t>
            </a:r>
            <a:r>
              <a:rPr lang="ru-RU" sz="1600" dirty="0"/>
              <a:t>, </a:t>
            </a:r>
            <a:endParaRPr lang="ru-RU" sz="1600" dirty="0" smtClean="0"/>
          </a:p>
          <a:p>
            <a:r>
              <a:rPr lang="ru-RU" sz="1600" dirty="0" smtClean="0"/>
              <a:t>     МГТУ </a:t>
            </a:r>
            <a:r>
              <a:rPr lang="ru-RU" sz="1600" dirty="0"/>
              <a:t>им. Н.Э. Баумана, </a:t>
            </a:r>
            <a:r>
              <a:rPr lang="ru-RU" sz="1600" dirty="0" smtClean="0"/>
              <a:t>14.02.2019 (</a:t>
            </a:r>
            <a:r>
              <a:rPr lang="en-US" sz="1600" dirty="0"/>
              <a:t>https</a:t>
            </a:r>
            <a:r>
              <a:rPr lang="en-US" sz="1600" dirty="0" smtClean="0"/>
              <a:t>://ksid.spbstu.ru)</a:t>
            </a:r>
            <a:endParaRPr lang="ru-RU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/>
              <a:t>IV </a:t>
            </a:r>
            <a:r>
              <a:rPr lang="ru-RU" sz="1600" dirty="0"/>
              <a:t>Всероссийский форум «</a:t>
            </a:r>
            <a:r>
              <a:rPr lang="ru-RU" sz="1600" b="1" dirty="0"/>
              <a:t>Национальная система квалификаций России</a:t>
            </a:r>
            <a:r>
              <a:rPr lang="ru-RU" sz="1600" dirty="0"/>
              <a:t>» </a:t>
            </a:r>
            <a:r>
              <a:rPr lang="ru-RU" sz="1600" dirty="0" smtClean="0"/>
              <a:t>6.12.2018 года (</a:t>
            </a:r>
            <a:r>
              <a:rPr lang="en-US" sz="1600" dirty="0"/>
              <a:t>http://</a:t>
            </a:r>
            <a:r>
              <a:rPr lang="en-US" sz="1600" dirty="0" smtClean="0"/>
              <a:t>fgosvo.ru/changefgos/52/52/2</a:t>
            </a:r>
            <a:r>
              <a:rPr lang="ru-RU" sz="1600" dirty="0" smtClean="0"/>
              <a:t>)</a:t>
            </a:r>
            <a:r>
              <a:rPr lang="ru-RU" sz="16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543835"/>
            <a:ext cx="2702807" cy="76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12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41" y="3565721"/>
            <a:ext cx="2825152" cy="32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41" y="796358"/>
            <a:ext cx="8171335" cy="28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88490"/>
            <a:ext cx="2650694" cy="340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206" y="3388470"/>
            <a:ext cx="2899470" cy="3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6701" y="162660"/>
            <a:ext cx="8964488" cy="50858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3753" y="79132"/>
            <a:ext cx="8982743" cy="520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752" y="154518"/>
            <a:ext cx="8982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Национальные проекты в сфере цифровой экономики, образования и науки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33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6701" y="162660"/>
            <a:ext cx="8964488" cy="50858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753" y="79132"/>
            <a:ext cx="8982743" cy="520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752" y="154518"/>
            <a:ext cx="8982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Национальная система квалификаций (НСК)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2"/>
          <a:stretch/>
        </p:blipFill>
        <p:spPr bwMode="auto">
          <a:xfrm>
            <a:off x="118895" y="1236785"/>
            <a:ext cx="8973024" cy="429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53228" y="6484332"/>
            <a:ext cx="29832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http://fgosvo.ru/changefgos/52/52/2</a:t>
            </a:r>
            <a:endParaRPr lang="ru-RU" sz="14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7" y="5559362"/>
            <a:ext cx="9116589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94"/>
          <a:stretch/>
        </p:blipFill>
        <p:spPr bwMode="auto">
          <a:xfrm>
            <a:off x="118894" y="764704"/>
            <a:ext cx="8951873" cy="47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43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7544" y="186343"/>
            <a:ext cx="8535293" cy="41040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5536" y="148767"/>
            <a:ext cx="8535293" cy="4069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74093" y="114334"/>
            <a:ext cx="85695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ru-RU" b="1" cap="all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11970" y="167555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Национальная технологическая инициатива (НТИ)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99792" y="1819856"/>
            <a:ext cx="3456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МАТРИЦА НТИ (ноябрь 2018 г.)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" y="650305"/>
            <a:ext cx="9144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Проекты </a:t>
            </a:r>
            <a:r>
              <a:rPr lang="ru-RU" sz="1400" dirty="0"/>
              <a:t>«Образование» и «Наука» тесно переплетены, как между собой, так и с программой «Цифровая экономика в Российской Федерации», которая в свою очередь тесно связана с </a:t>
            </a:r>
            <a:r>
              <a:rPr lang="ru-RU" sz="1400" dirty="0" smtClean="0"/>
              <a:t>реализацией </a:t>
            </a:r>
            <a:r>
              <a:rPr lang="ru-RU" sz="1400" dirty="0"/>
              <a:t>принятой ещё в 2016 году </a:t>
            </a:r>
            <a:r>
              <a:rPr lang="ru-RU" sz="1400" b="1" dirty="0"/>
              <a:t>Национальной Технологической инициативы (НТИ). </a:t>
            </a:r>
            <a:r>
              <a:rPr lang="ru-RU" sz="1400" dirty="0" smtClean="0">
                <a:solidFill>
                  <a:srgbClr val="C00000"/>
                </a:solidFill>
              </a:rPr>
              <a:t>НТИ, реализуемая </a:t>
            </a:r>
            <a:r>
              <a:rPr lang="ru-RU" sz="1400" dirty="0">
                <a:solidFill>
                  <a:srgbClr val="C00000"/>
                </a:solidFill>
              </a:rPr>
              <a:t>Агентством стратегических инициатив (АСИ), фактически является программой, наиболее нацеленной на достижение прорывных показателей, характерных для технологий 5-го и 6-го уклада (ориентир – 2035 год).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2" y="2158409"/>
            <a:ext cx="8877895" cy="431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085184"/>
            <a:ext cx="792088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361111" y="6474541"/>
            <a:ext cx="8569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Уральский регион – в аутсайдерах </a:t>
            </a:r>
            <a:r>
              <a:rPr lang="ru-RU" sz="1600" b="1" dirty="0" smtClean="0"/>
              <a:t>программ </a:t>
            </a:r>
            <a:r>
              <a:rPr lang="ru-RU" sz="1600" b="1" dirty="0" err="1" smtClean="0"/>
              <a:t>грантовой</a:t>
            </a:r>
            <a:r>
              <a:rPr lang="ru-RU" sz="1600" b="1" dirty="0" smtClean="0"/>
              <a:t> поддержки в рамках НТИ!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53166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714375" y="214313"/>
            <a:ext cx="8143875" cy="9286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42938" y="142875"/>
            <a:ext cx="8143875" cy="928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661988" y="280878"/>
            <a:ext cx="80724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cap="all" dirty="0"/>
              <a:t>ИННОПРОМ-2018: ЦИФРОВЫЕ ПРОФИЛИ КАДРОВОЙ И </a:t>
            </a:r>
          </a:p>
          <a:p>
            <a:pPr algn="ctr"/>
            <a:r>
              <a:rPr lang="ru-RU" b="1" cap="all" dirty="0"/>
              <a:t>ОБРАЗОВАТЕЛЬНОЙ ПОЛИТИКИ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3646" y="3645024"/>
            <a:ext cx="51932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2018 году </a:t>
            </a:r>
            <a:r>
              <a:rPr lang="ru-RU" sz="1400" dirty="0" smtClean="0"/>
              <a:t>ИННОПРОМ, </a:t>
            </a:r>
            <a:r>
              <a:rPr lang="ru-RU" sz="1400" dirty="0">
                <a:solidFill>
                  <a:srgbClr val="C00000"/>
                </a:solidFill>
              </a:rPr>
              <a:t>главной темой которого стало «Цифровое производство</a:t>
            </a:r>
            <a:r>
              <a:rPr lang="ru-RU" sz="1400" dirty="0" smtClean="0">
                <a:solidFill>
                  <a:srgbClr val="C00000"/>
                </a:solidFill>
              </a:rPr>
              <a:t>», </a:t>
            </a:r>
            <a:r>
              <a:rPr lang="ru-RU" sz="1400" dirty="0" smtClean="0"/>
              <a:t>существенно </a:t>
            </a:r>
            <a:r>
              <a:rPr lang="ru-RU" sz="1400" dirty="0"/>
              <a:t>увеличил долю профессиональной </a:t>
            </a:r>
            <a:r>
              <a:rPr lang="ru-RU" sz="1400" dirty="0" smtClean="0"/>
              <a:t>аудитории (до 46 000 посетителей). </a:t>
            </a:r>
            <a:r>
              <a:rPr lang="ru-RU" sz="1400" dirty="0"/>
              <a:t>Существенно выросло качество аудитории выставки - в сравнении с </a:t>
            </a:r>
            <a:r>
              <a:rPr lang="ru-RU" sz="1400" dirty="0" smtClean="0"/>
              <a:t>2017 годом</a:t>
            </a:r>
            <a:r>
              <a:rPr lang="ru-RU" sz="1400" dirty="0"/>
              <a:t>, доля профессиональных участников превысила 76 % от общего числа посетителей.</a:t>
            </a:r>
          </a:p>
          <a:p>
            <a:r>
              <a:rPr lang="ru-RU" sz="1400" dirty="0">
                <a:solidFill>
                  <a:srgbClr val="C00000"/>
                </a:solidFill>
              </a:rPr>
              <a:t>Эксперты и участники этого года назвали ИННОПРОМ-2018 «Русским Ганновером». </a:t>
            </a:r>
            <a:endParaRPr lang="ru-RU" sz="1400" dirty="0" smtClean="0">
              <a:solidFill>
                <a:srgbClr val="C00000"/>
              </a:solidFill>
            </a:endParaRPr>
          </a:p>
          <a:p>
            <a:r>
              <a:rPr lang="ru-RU" sz="1400" dirty="0"/>
              <a:t>107 стран приняли участие в ИННОПРОМ-2018 в качестве экспонентов, делегатов</a:t>
            </a:r>
            <a:r>
              <a:rPr lang="ru-RU" sz="1400" dirty="0" smtClean="0"/>
              <a:t>, почетных </a:t>
            </a:r>
            <a:r>
              <a:rPr lang="ru-RU" sz="1400" dirty="0"/>
              <a:t>гостей и представителей бизнеса. </a:t>
            </a:r>
            <a:endParaRPr lang="ru-RU" sz="1400" dirty="0" smtClean="0"/>
          </a:p>
          <a:p>
            <a:r>
              <a:rPr lang="ru-RU" sz="1400" dirty="0"/>
              <a:t>В </a:t>
            </a:r>
            <a:r>
              <a:rPr lang="ru-RU" sz="1400" dirty="0" smtClean="0"/>
              <a:t>2019 </a:t>
            </a:r>
            <a:r>
              <a:rPr lang="ru-RU" sz="1400" dirty="0"/>
              <a:t>году ИННОПРОМ продолжит развивать тему «Цифрового производства</a:t>
            </a:r>
            <a:r>
              <a:rPr lang="ru-RU" sz="1400" dirty="0" smtClean="0"/>
              <a:t>», что </a:t>
            </a:r>
            <a:r>
              <a:rPr lang="ru-RU" sz="1400" dirty="0"/>
              <a:t>соответствует требованиям рынка, бизнеса и тенденции развития индустрии 4.0.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5" y="1196927"/>
            <a:ext cx="8229825" cy="23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1" y="3933056"/>
            <a:ext cx="334423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atlas100.ru/bitrix/templates/atlas/images/header_logo_mainp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16" y="1581233"/>
            <a:ext cx="135255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14375" y="214313"/>
            <a:ext cx="8143875" cy="62239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42938" y="142875"/>
            <a:ext cx="8143875" cy="6218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61988" y="309324"/>
            <a:ext cx="807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cap="all" dirty="0"/>
              <a:t>Тематические треки </a:t>
            </a:r>
            <a:r>
              <a:rPr lang="ru-RU" b="1" cap="all" dirty="0" smtClean="0"/>
              <a:t>ИННОПРОМ-2018</a:t>
            </a:r>
            <a:endParaRPr lang="ru-RU" b="1" cap="all" dirty="0"/>
          </a:p>
        </p:txBody>
      </p:sp>
      <p:sp>
        <p:nvSpPr>
          <p:cNvPr id="2" name="TextBox 1"/>
          <p:cNvSpPr txBox="1"/>
          <p:nvPr/>
        </p:nvSpPr>
        <p:spPr>
          <a:xfrm>
            <a:off x="1100" y="1160585"/>
            <a:ext cx="49303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Автоматизация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робототехника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</a:rPr>
              <a:t>Цифровое </a:t>
            </a:r>
            <a:r>
              <a:rPr lang="ru-RU" b="1" dirty="0">
                <a:solidFill>
                  <a:srgbClr val="C00000"/>
                </a:solidFill>
              </a:rPr>
              <a:t>производство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B050"/>
                </a:solidFill>
              </a:rPr>
              <a:t>Профи</a:t>
            </a:r>
            <a:r>
              <a:rPr lang="ru-RU" b="1" dirty="0">
                <a:solidFill>
                  <a:srgbClr val="00B050"/>
                </a:solidFill>
              </a:rPr>
              <a:t>. </a:t>
            </a:r>
            <a:r>
              <a:rPr lang="ru-RU" b="1" dirty="0" smtClean="0">
                <a:solidFill>
                  <a:srgbClr val="00B050"/>
                </a:solidFill>
              </a:rPr>
              <a:t>Образовательные </a:t>
            </a:r>
            <a:r>
              <a:rPr lang="ru-RU" b="1" dirty="0">
                <a:solidFill>
                  <a:srgbClr val="00B050"/>
                </a:solidFill>
              </a:rPr>
              <a:t>решения 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     для </a:t>
            </a:r>
            <a:r>
              <a:rPr lang="ru-RU" b="1" dirty="0">
                <a:solidFill>
                  <a:srgbClr val="00B050"/>
                </a:solidFill>
              </a:rPr>
              <a:t>промышленности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Инновации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для промышленности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</a:t>
            </a:r>
            <a:r>
              <a:rPr lang="ru-RU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в промышленности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7030A0"/>
                </a:solidFill>
              </a:rPr>
              <a:t>Технологии </a:t>
            </a:r>
            <a:r>
              <a:rPr lang="ru-RU" b="1" dirty="0">
                <a:solidFill>
                  <a:srgbClr val="7030A0"/>
                </a:solidFill>
              </a:rPr>
              <a:t>для городов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405" y="3416036"/>
            <a:ext cx="48257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ЦИФРОВИЗАЦИЯ ПРОИЗВОДСТВА - НЕОБРАТИМЫЙ ПУТЬ РАЗВИТИЯ РОССИЙСКОГО ПРЕДПРИЯТИЯ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5216613"/>
            <a:ext cx="29888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БЕЗОПАСНЫЙ ПОДХОД </a:t>
            </a:r>
            <a:endParaRPr lang="ru-RU" sz="1400" b="1" dirty="0" smtClean="0">
              <a:solidFill>
                <a:srgbClr val="C00000"/>
              </a:solidFill>
            </a:endParaRPr>
          </a:p>
          <a:p>
            <a:r>
              <a:rPr lang="ru-RU" sz="1400" b="1" dirty="0" smtClean="0">
                <a:solidFill>
                  <a:srgbClr val="C00000"/>
                </a:solidFill>
              </a:rPr>
              <a:t>К </a:t>
            </a:r>
            <a:r>
              <a:rPr lang="ru-RU" sz="1400" b="1" dirty="0">
                <a:solidFill>
                  <a:srgbClr val="C00000"/>
                </a:solidFill>
              </a:rPr>
              <a:t>ВНЕДРЕНИЮ ПРОМЫШЛЕННОГО ИНТЕРНЕТА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07132" y="4003733"/>
            <a:ext cx="36319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ИНТЕГРАЦИЯ АДДИТИВНЫХ ТЕХНОЛОГИЙ В ПРОМЫШЛЕННОСТИ: РОССИЙСКИЙ И МЕЖДУНАРОДНЫЙ ОПЫТ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174" y="4166916"/>
            <a:ext cx="2566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КОМПОЗИТЫ БЕЗ ГРАНИЦ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4124" y="4526308"/>
            <a:ext cx="3028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</a:rPr>
              <a:t>КОМПЕТЕНЦИИ ПЕРСОНАЛА В ЦИФРОВОЙ ЭКОНОМИКЕ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01282" y="4696230"/>
            <a:ext cx="4283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</a:rPr>
              <a:t>УНИВЕРСИТЕТЫ КАК ПРОСТРАНСТВО ИННОВАЦИЙ ДЛЯ БИЗНЕСА И ОБЩЕСТВА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30746" y="5216613"/>
            <a:ext cx="37349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ПРОМЫШЛЕННАЯ РОБОТОТЕХНИКА: НОВЫЕ РЫНКИ, ВОЗМОЖНОСТИ ПРИМЕНЕНИЯ, ПУТИ РАЗВИТИЯ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6824" y="5063291"/>
            <a:ext cx="29262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/>
                </a:solidFill>
              </a:rPr>
              <a:t>ГОСУДАРСТВЕННАЯ ПОДДЕРЖКА ИННОВАЦИЙ ДЛЯ ПРОМЫШЛЕННОСТИ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652120" y="2877164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2"/>
                </a:solidFill>
              </a:rPr>
              <a:t>ЦИФРОВЫЕ ИННОВАЦИИ: </a:t>
            </a:r>
            <a:endParaRPr lang="ru-RU" sz="1400" b="1" dirty="0" smtClean="0">
              <a:solidFill>
                <a:schemeClr val="accent2"/>
              </a:solidFill>
            </a:endParaRPr>
          </a:p>
          <a:p>
            <a:r>
              <a:rPr lang="ru-RU" sz="1400" b="1" dirty="0" smtClean="0">
                <a:solidFill>
                  <a:schemeClr val="accent2"/>
                </a:solidFill>
              </a:rPr>
              <a:t>КАК </a:t>
            </a:r>
            <a:r>
              <a:rPr lang="ru-RU" sz="1400" b="1" dirty="0">
                <a:solidFill>
                  <a:schemeClr val="accent2"/>
                </a:solidFill>
              </a:rPr>
              <a:t>R&amp;D И ПРОИЗВОДСТВО СОЗДАЮТ СПРОС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589240" y="6170720"/>
            <a:ext cx="3366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7030A0"/>
                </a:solidFill>
              </a:rPr>
              <a:t>ЦИФРОВИЗАЦИЯ РЕГИОНОВ КАК ПРОЕКЦИЯ УРОВНЯ SMART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998773" y="4003733"/>
            <a:ext cx="21452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7030A0"/>
                </a:solidFill>
              </a:rPr>
              <a:t>ЦИФРОВИЗАЦИЯ ГОРОДОВ: ПУТИ И РЕШЕНИЯ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96824" y="5946981"/>
            <a:ext cx="50175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B0F0"/>
                </a:solidFill>
              </a:rPr>
              <a:t>МЕЖОТРАСЛЕВЫЕ МЕРОПРИЯТИЯ ОТ СТРАТЕГИИ К РЕАЛИЗАЦИИ: ДОРОЖНАЯ КАРТА ПРОМЫШЛЕННОЙ ПЕРЕРАБОТКИ ОТХОДОВ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21" y="1228797"/>
            <a:ext cx="4151304" cy="277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968489" y="3419342"/>
            <a:ext cx="41059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bg1"/>
                </a:solidFill>
              </a:rPr>
              <a:t>ВНЕДРЕНИЕ НОВЫХ МАТЕРИАЛОВ В СТРАТЕГИЧЕСКИХ ОТРАСЛЯХ ПРОМЫШЛЕННОСТИ – ЗАЛОГ КОНКУРЕНТОСПОСОБНОСТИ НА ГЛОБАЛЬНЫХ РЫНКАХ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3654</TotalTime>
  <Words>1445</Words>
  <Application>Microsoft Office PowerPoint</Application>
  <PresentationFormat>Экран (4:3)</PresentationFormat>
  <Paragraphs>121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АСВ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АСВ</dc:creator>
  <cp:lastModifiedBy>LTO</cp:lastModifiedBy>
  <cp:revision>329</cp:revision>
  <dcterms:created xsi:type="dcterms:W3CDTF">2011-09-08T16:58:57Z</dcterms:created>
  <dcterms:modified xsi:type="dcterms:W3CDTF">2019-04-23T09:27:34Z</dcterms:modified>
</cp:coreProperties>
</file>