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56" r:id="rId2"/>
    <p:sldId id="268" r:id="rId3"/>
    <p:sldId id="267" r:id="rId4"/>
    <p:sldId id="261" r:id="rId5"/>
    <p:sldId id="262" r:id="rId6"/>
    <p:sldId id="269" r:id="rId7"/>
    <p:sldId id="270" r:id="rId8"/>
    <p:sldId id="271" r:id="rId9"/>
    <p:sldId id="272" r:id="rId10"/>
    <p:sldId id="27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45F14"/>
    <a:srgbClr val="F65312"/>
    <a:srgbClr val="D41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952D2-C433-4E94-8874-376792D3774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3B00D67-8F33-44DD-9BBC-10CC55808DED}">
      <dgm:prSet phldrT="[Текст]"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навыки саморазвития и самообразования</a:t>
          </a:r>
        </a:p>
      </dgm:t>
    </dgm:pt>
    <dgm:pt modelId="{824C4D05-D319-490A-AF5E-A0B77A49427C}" type="parTrans" cxnId="{B8ECF04E-2077-4EF4-BCBE-0214FDA9B51E}">
      <dgm:prSet/>
      <dgm:spPr/>
      <dgm:t>
        <a:bodyPr/>
        <a:lstStyle/>
        <a:p>
          <a:endParaRPr lang="ru-RU"/>
        </a:p>
      </dgm:t>
    </dgm:pt>
    <dgm:pt modelId="{D731D500-6A0F-447A-8A0F-A2C36C5E3EEE}" type="sibTrans" cxnId="{B8ECF04E-2077-4EF4-BCBE-0214FDA9B51E}">
      <dgm:prSet/>
      <dgm:spPr/>
      <dgm:t>
        <a:bodyPr/>
        <a:lstStyle/>
        <a:p>
          <a:endParaRPr lang="ru-RU"/>
        </a:p>
      </dgm:t>
    </dgm:pt>
    <dgm:pt modelId="{03FC97D9-4EAC-41E0-B76A-5A8EE970C21C}">
      <dgm:prSet phldrT="[Текст]"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повысить учебно-познавательную активность</a:t>
          </a:r>
        </a:p>
      </dgm:t>
    </dgm:pt>
    <dgm:pt modelId="{B328A848-DEB2-4A68-9B81-BA1BC04C777B}" type="parTrans" cxnId="{A1645A6A-2EE0-48F5-86C5-83CA32F26C4C}">
      <dgm:prSet/>
      <dgm:spPr/>
      <dgm:t>
        <a:bodyPr/>
        <a:lstStyle/>
        <a:p>
          <a:endParaRPr lang="ru-RU"/>
        </a:p>
      </dgm:t>
    </dgm:pt>
    <dgm:pt modelId="{CC2230FC-713B-406F-9C89-66601316BE85}" type="sibTrans" cxnId="{A1645A6A-2EE0-48F5-86C5-83CA32F26C4C}">
      <dgm:prSet/>
      <dgm:spPr/>
      <dgm:t>
        <a:bodyPr/>
        <a:lstStyle/>
        <a:p>
          <a:endParaRPr lang="ru-RU"/>
        </a:p>
      </dgm:t>
    </dgm:pt>
    <dgm:pt modelId="{8107F168-B54F-490B-8E4B-081D6A100E5D}">
      <dgm:prSet phldrT="[Текст]"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</a:rPr>
            <a:t>обучить работе в команде</a:t>
          </a:r>
        </a:p>
      </dgm:t>
    </dgm:pt>
    <dgm:pt modelId="{5538B355-A84F-439B-A18C-C6241E8DF6CD}" type="parTrans" cxnId="{5540E277-9F04-4C65-A57B-9AE155007513}">
      <dgm:prSet/>
      <dgm:spPr/>
      <dgm:t>
        <a:bodyPr/>
        <a:lstStyle/>
        <a:p>
          <a:endParaRPr lang="ru-RU"/>
        </a:p>
      </dgm:t>
    </dgm:pt>
    <dgm:pt modelId="{6AB0545D-4F78-4753-B21D-89AA72B279B0}" type="sibTrans" cxnId="{5540E277-9F04-4C65-A57B-9AE155007513}">
      <dgm:prSet/>
      <dgm:spPr/>
      <dgm:t>
        <a:bodyPr/>
        <a:lstStyle/>
        <a:p>
          <a:endParaRPr lang="ru-RU"/>
        </a:p>
      </dgm:t>
    </dgm:pt>
    <dgm:pt modelId="{35B1EB71-51C0-4FF2-A935-0F5F554AA75F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подготовить к возникающим в будущей профессионально-педагогической деятельности нестандартным и сложным ситуациям</a:t>
          </a:r>
        </a:p>
      </dgm:t>
    </dgm:pt>
    <dgm:pt modelId="{CD57B488-FFB1-4615-9E10-E17FC51CC32C}" type="parTrans" cxnId="{D6F4D440-BF98-4700-8186-E700CA909644}">
      <dgm:prSet/>
      <dgm:spPr/>
      <dgm:t>
        <a:bodyPr/>
        <a:lstStyle/>
        <a:p>
          <a:endParaRPr lang="ru-RU"/>
        </a:p>
      </dgm:t>
    </dgm:pt>
    <dgm:pt modelId="{358662AA-B599-4DD2-BE4A-79FBE6472B3A}" type="sibTrans" cxnId="{D6F4D440-BF98-4700-8186-E700CA909644}">
      <dgm:prSet/>
      <dgm:spPr/>
      <dgm:t>
        <a:bodyPr/>
        <a:lstStyle/>
        <a:p>
          <a:endParaRPr lang="ru-RU"/>
        </a:p>
      </dgm:t>
    </dgm:pt>
    <dgm:pt modelId="{20062D79-213D-4CA0-9ED5-964BAD487DDD}" type="pres">
      <dgm:prSet presAssocID="{D47952D2-C433-4E94-8874-376792D37741}" presName="diagram" presStyleCnt="0">
        <dgm:presLayoutVars>
          <dgm:dir/>
          <dgm:resizeHandles val="exact"/>
        </dgm:presLayoutVars>
      </dgm:prSet>
      <dgm:spPr/>
    </dgm:pt>
    <dgm:pt modelId="{E5AC93BD-C691-48B2-B894-DC1C61AC992C}" type="pres">
      <dgm:prSet presAssocID="{B3B00D67-8F33-44DD-9BBC-10CC55808DED}" presName="node" presStyleLbl="node1" presStyleIdx="0" presStyleCnt="4">
        <dgm:presLayoutVars>
          <dgm:bulletEnabled val="1"/>
        </dgm:presLayoutVars>
      </dgm:prSet>
      <dgm:spPr/>
    </dgm:pt>
    <dgm:pt modelId="{3B304BCD-7C64-424A-83CC-EE51325041B7}" type="pres">
      <dgm:prSet presAssocID="{D731D500-6A0F-447A-8A0F-A2C36C5E3EEE}" presName="sibTrans" presStyleCnt="0"/>
      <dgm:spPr/>
    </dgm:pt>
    <dgm:pt modelId="{2AABC713-A909-433D-BA7C-65398E9E8D62}" type="pres">
      <dgm:prSet presAssocID="{03FC97D9-4EAC-41E0-B76A-5A8EE970C21C}" presName="node" presStyleLbl="node1" presStyleIdx="1" presStyleCnt="4">
        <dgm:presLayoutVars>
          <dgm:bulletEnabled val="1"/>
        </dgm:presLayoutVars>
      </dgm:prSet>
      <dgm:spPr/>
    </dgm:pt>
    <dgm:pt modelId="{DBF4AC4B-A651-4186-BAC9-F4214282F6AB}" type="pres">
      <dgm:prSet presAssocID="{CC2230FC-713B-406F-9C89-66601316BE85}" presName="sibTrans" presStyleCnt="0"/>
      <dgm:spPr/>
    </dgm:pt>
    <dgm:pt modelId="{9B7E297C-3F86-408F-BF83-E8A09B6F58D7}" type="pres">
      <dgm:prSet presAssocID="{8107F168-B54F-490B-8E4B-081D6A100E5D}" presName="node" presStyleLbl="node1" presStyleIdx="2" presStyleCnt="4">
        <dgm:presLayoutVars>
          <dgm:bulletEnabled val="1"/>
        </dgm:presLayoutVars>
      </dgm:prSet>
      <dgm:spPr/>
    </dgm:pt>
    <dgm:pt modelId="{E4E6CF43-1C31-4CCE-99E4-DBE2CD8DC0B9}" type="pres">
      <dgm:prSet presAssocID="{6AB0545D-4F78-4753-B21D-89AA72B279B0}" presName="sibTrans" presStyleCnt="0"/>
      <dgm:spPr/>
    </dgm:pt>
    <dgm:pt modelId="{B57C6677-56D1-4F41-871A-B693DDFF6A9D}" type="pres">
      <dgm:prSet presAssocID="{35B1EB71-51C0-4FF2-A935-0F5F554AA75F}" presName="node" presStyleLbl="node1" presStyleIdx="3" presStyleCnt="4">
        <dgm:presLayoutVars>
          <dgm:bulletEnabled val="1"/>
        </dgm:presLayoutVars>
      </dgm:prSet>
      <dgm:spPr/>
    </dgm:pt>
  </dgm:ptLst>
  <dgm:cxnLst>
    <dgm:cxn modelId="{D6F4D440-BF98-4700-8186-E700CA909644}" srcId="{D47952D2-C433-4E94-8874-376792D37741}" destId="{35B1EB71-51C0-4FF2-A935-0F5F554AA75F}" srcOrd="3" destOrd="0" parTransId="{CD57B488-FFB1-4615-9E10-E17FC51CC32C}" sibTransId="{358662AA-B599-4DD2-BE4A-79FBE6472B3A}"/>
    <dgm:cxn modelId="{3AFD475B-A23A-45B9-889A-43C380BD6641}" type="presOf" srcId="{03FC97D9-4EAC-41E0-B76A-5A8EE970C21C}" destId="{2AABC713-A909-433D-BA7C-65398E9E8D62}" srcOrd="0" destOrd="0" presId="urn:microsoft.com/office/officeart/2005/8/layout/default"/>
    <dgm:cxn modelId="{0B8D085E-6D23-4C1F-997A-58EDAB93D5E9}" type="presOf" srcId="{B3B00D67-8F33-44DD-9BBC-10CC55808DED}" destId="{E5AC93BD-C691-48B2-B894-DC1C61AC992C}" srcOrd="0" destOrd="0" presId="urn:microsoft.com/office/officeart/2005/8/layout/default"/>
    <dgm:cxn modelId="{81520762-1239-48F1-9C4B-8CD601756FFE}" type="presOf" srcId="{D47952D2-C433-4E94-8874-376792D37741}" destId="{20062D79-213D-4CA0-9ED5-964BAD487DDD}" srcOrd="0" destOrd="0" presId="urn:microsoft.com/office/officeart/2005/8/layout/default"/>
    <dgm:cxn modelId="{A1645A6A-2EE0-48F5-86C5-83CA32F26C4C}" srcId="{D47952D2-C433-4E94-8874-376792D37741}" destId="{03FC97D9-4EAC-41E0-B76A-5A8EE970C21C}" srcOrd="1" destOrd="0" parTransId="{B328A848-DEB2-4A68-9B81-BA1BC04C777B}" sibTransId="{CC2230FC-713B-406F-9C89-66601316BE85}"/>
    <dgm:cxn modelId="{B8ECF04E-2077-4EF4-BCBE-0214FDA9B51E}" srcId="{D47952D2-C433-4E94-8874-376792D37741}" destId="{B3B00D67-8F33-44DD-9BBC-10CC55808DED}" srcOrd="0" destOrd="0" parTransId="{824C4D05-D319-490A-AF5E-A0B77A49427C}" sibTransId="{D731D500-6A0F-447A-8A0F-A2C36C5E3EEE}"/>
    <dgm:cxn modelId="{5540E277-9F04-4C65-A57B-9AE155007513}" srcId="{D47952D2-C433-4E94-8874-376792D37741}" destId="{8107F168-B54F-490B-8E4B-081D6A100E5D}" srcOrd="2" destOrd="0" parTransId="{5538B355-A84F-439B-A18C-C6241E8DF6CD}" sibTransId="{6AB0545D-4F78-4753-B21D-89AA72B279B0}"/>
    <dgm:cxn modelId="{ECB005E1-4445-4521-AFAC-E50EF962B673}" type="presOf" srcId="{8107F168-B54F-490B-8E4B-081D6A100E5D}" destId="{9B7E297C-3F86-408F-BF83-E8A09B6F58D7}" srcOrd="0" destOrd="0" presId="urn:microsoft.com/office/officeart/2005/8/layout/default"/>
    <dgm:cxn modelId="{0BD8A1F7-239D-42D4-BFF8-589AD9E0476A}" type="presOf" srcId="{35B1EB71-51C0-4FF2-A935-0F5F554AA75F}" destId="{B57C6677-56D1-4F41-871A-B693DDFF6A9D}" srcOrd="0" destOrd="0" presId="urn:microsoft.com/office/officeart/2005/8/layout/default"/>
    <dgm:cxn modelId="{DD3B02C1-A1CC-4BA5-8805-4EF346634DE0}" type="presParOf" srcId="{20062D79-213D-4CA0-9ED5-964BAD487DDD}" destId="{E5AC93BD-C691-48B2-B894-DC1C61AC992C}" srcOrd="0" destOrd="0" presId="urn:microsoft.com/office/officeart/2005/8/layout/default"/>
    <dgm:cxn modelId="{856A348E-D0CF-4578-B8E9-0D631E5BC9B5}" type="presParOf" srcId="{20062D79-213D-4CA0-9ED5-964BAD487DDD}" destId="{3B304BCD-7C64-424A-83CC-EE51325041B7}" srcOrd="1" destOrd="0" presId="urn:microsoft.com/office/officeart/2005/8/layout/default"/>
    <dgm:cxn modelId="{0CACECFB-727D-4691-A96C-5FAE805FCD0C}" type="presParOf" srcId="{20062D79-213D-4CA0-9ED5-964BAD487DDD}" destId="{2AABC713-A909-433D-BA7C-65398E9E8D62}" srcOrd="2" destOrd="0" presId="urn:microsoft.com/office/officeart/2005/8/layout/default"/>
    <dgm:cxn modelId="{2BECA12B-730F-4CC7-91D8-70D3D654244B}" type="presParOf" srcId="{20062D79-213D-4CA0-9ED5-964BAD487DDD}" destId="{DBF4AC4B-A651-4186-BAC9-F4214282F6AB}" srcOrd="3" destOrd="0" presId="urn:microsoft.com/office/officeart/2005/8/layout/default"/>
    <dgm:cxn modelId="{2C1EF2E1-8C12-44A8-91BA-4BDC73D62540}" type="presParOf" srcId="{20062D79-213D-4CA0-9ED5-964BAD487DDD}" destId="{9B7E297C-3F86-408F-BF83-E8A09B6F58D7}" srcOrd="4" destOrd="0" presId="urn:microsoft.com/office/officeart/2005/8/layout/default"/>
    <dgm:cxn modelId="{AEE1D204-6E96-455E-B706-D0AD69DD975C}" type="presParOf" srcId="{20062D79-213D-4CA0-9ED5-964BAD487DDD}" destId="{E4E6CF43-1C31-4CCE-99E4-DBE2CD8DC0B9}" srcOrd="5" destOrd="0" presId="urn:microsoft.com/office/officeart/2005/8/layout/default"/>
    <dgm:cxn modelId="{28F50368-6F46-4EB8-9DE3-FEB41202BF21}" type="presParOf" srcId="{20062D79-213D-4CA0-9ED5-964BAD487DDD}" destId="{B57C6677-56D1-4F41-871A-B693DDFF6A9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C93BD-C691-48B2-B894-DC1C61AC992C}">
      <dsp:nvSpPr>
        <dsp:cNvPr id="0" name=""/>
        <dsp:cNvSpPr/>
      </dsp:nvSpPr>
      <dsp:spPr>
        <a:xfrm>
          <a:off x="78581" y="173"/>
          <a:ext cx="3094136" cy="18564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навыки саморазвития и самообразования</a:t>
          </a:r>
        </a:p>
      </dsp:txBody>
      <dsp:txXfrm>
        <a:off x="78581" y="173"/>
        <a:ext cx="3094136" cy="1856482"/>
      </dsp:txXfrm>
    </dsp:sp>
    <dsp:sp modelId="{2AABC713-A909-433D-BA7C-65398E9E8D62}">
      <dsp:nvSpPr>
        <dsp:cNvPr id="0" name=""/>
        <dsp:cNvSpPr/>
      </dsp:nvSpPr>
      <dsp:spPr>
        <a:xfrm>
          <a:off x="3482131" y="173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повысить учебно-познавательную активность</a:t>
          </a:r>
        </a:p>
      </dsp:txBody>
      <dsp:txXfrm>
        <a:off x="3482131" y="173"/>
        <a:ext cx="3094136" cy="1856482"/>
      </dsp:txXfrm>
    </dsp:sp>
    <dsp:sp modelId="{9B7E297C-3F86-408F-BF83-E8A09B6F58D7}">
      <dsp:nvSpPr>
        <dsp:cNvPr id="0" name=""/>
        <dsp:cNvSpPr/>
      </dsp:nvSpPr>
      <dsp:spPr>
        <a:xfrm>
          <a:off x="6885682" y="173"/>
          <a:ext cx="3094136" cy="18564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обучить работе в команде</a:t>
          </a:r>
        </a:p>
      </dsp:txBody>
      <dsp:txXfrm>
        <a:off x="6885682" y="173"/>
        <a:ext cx="3094136" cy="1856482"/>
      </dsp:txXfrm>
    </dsp:sp>
    <dsp:sp modelId="{B57C6677-56D1-4F41-871A-B693DDFF6A9D}">
      <dsp:nvSpPr>
        <dsp:cNvPr id="0" name=""/>
        <dsp:cNvSpPr/>
      </dsp:nvSpPr>
      <dsp:spPr>
        <a:xfrm>
          <a:off x="3482131" y="2166069"/>
          <a:ext cx="3094136" cy="18564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подготовить к возникающим в будущей профессионально-педагогической деятельности нестандартным и сложным ситуациям</a:t>
          </a:r>
        </a:p>
      </dsp:txBody>
      <dsp:txXfrm>
        <a:off x="3482131" y="2166069"/>
        <a:ext cx="3094136" cy="1856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69F4B-B425-4E53-B693-FF32EA2A7E0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3D886-C91F-4AFF-86C9-A0174FCC3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24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FDAA-AD53-4C91-ABCD-06B2BE94F003}" type="datetime1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4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54BA-EA49-4869-B324-0F6EBBF2661D}" type="datetime1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5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1610-1204-45D9-8760-3C515E493DAA}" type="datetime1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220B-BF71-487F-973B-9FB768E81D7B}" type="datetime1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50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350C-5E7E-44E2-BEED-540EE7A1F689}" type="datetime1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91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FACE-F600-419B-9746-BD020FAD2C2D}" type="datetime1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1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F81EB-B412-47D4-BBA7-54C664D473EC}" type="datetime1">
              <a:rPr lang="ru-RU" smtClean="0"/>
              <a:t>23.04.2019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7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84CBC-EF99-4776-8C13-FF4977585FCA}" type="datetime1">
              <a:rPr lang="ru-RU" smtClean="0"/>
              <a:t>23.04.2019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4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F106-36B6-4B84-8649-88933E940A25}" type="datetime1">
              <a:rPr lang="ru-RU" smtClean="0"/>
              <a:t>23.04.2019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4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3AFFE0B-A687-46B6-9941-9A64B37D9DFF}" type="datetime1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2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1CE-D9BA-4EF6-BB77-F2603885ADF4}" type="datetime1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05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B0B2887-623E-42F2-89B0-CC1BD3AB9F68}" type="datetime1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AB6A882-8F26-43F9-A981-F5B8A781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96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9B9FF-1F30-47A8-82A3-D9A348EDD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770907"/>
          </a:xfrm>
        </p:spPr>
        <p:txBody>
          <a:bodyPr>
            <a:noAutofit/>
          </a:bodyPr>
          <a:lstStyle/>
          <a:p>
            <a:r>
              <a:rPr lang="ru-RU" sz="4000" b="1" dirty="0"/>
              <a:t>РАЗВИТИЕ КРИТИЧЕСКОГО ОТНОШЕНИЯ К ИНФОРМАЦИИ ПРИ ПОДГОТОВКЕ ПЕДАГОГОВ ПРОФЕССИОНАЛЬНОГО ОБУЧЕНИЯ К КОМПЬЮТЕРНОМУ МОДЕЛИРОВАНИЮ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DE91A1-7BEE-4438-A437-8143B29D8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767" y="3893269"/>
            <a:ext cx="11085922" cy="1741603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r>
              <a:rPr lang="ru-RU" dirty="0"/>
              <a:t>Гузанов Борис Николаевич, доктор технических наук, профессор</a:t>
            </a:r>
          </a:p>
          <a:p>
            <a:r>
              <a:rPr lang="ru-RU" dirty="0"/>
              <a:t>Федулова Ксения Анатольевна, кандидат педагогических наук, доцент</a:t>
            </a:r>
          </a:p>
        </p:txBody>
      </p:sp>
    </p:spTree>
    <p:extLst>
      <p:ext uri="{BB962C8B-B14F-4D97-AF65-F5344CB8AC3E}">
        <p14:creationId xmlns:p14="http://schemas.microsoft.com/office/powerpoint/2010/main" val="3310691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54919-CF60-4541-887E-4425FF2B1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b="1"/>
              <a:t>РАБОТЫ ОБУЧАЮЩИХСЯ</a:t>
            </a:r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3D7435-7ADE-4B4B-9AB4-A41ED1285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4370" r="19020" b="6117"/>
          <a:stretch/>
        </p:blipFill>
        <p:spPr>
          <a:xfrm>
            <a:off x="639735" y="1816375"/>
            <a:ext cx="4317476" cy="304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B6C00D-0293-4186-A6A9-6A1EA5EF4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9" t="15395" r="21752" b="14364"/>
          <a:stretch/>
        </p:blipFill>
        <p:spPr>
          <a:xfrm>
            <a:off x="7190377" y="1816375"/>
            <a:ext cx="4577884" cy="304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13EFAC-CAAC-481A-AB47-462AE0D48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63" t="15258" r="31263" b="17265"/>
          <a:stretch/>
        </p:blipFill>
        <p:spPr>
          <a:xfrm>
            <a:off x="4494112" y="2381768"/>
            <a:ext cx="3203776" cy="3042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FBFA53-8D05-447C-9AE4-6A81CC90D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07" t="15532" r="19897" b="8117"/>
          <a:stretch/>
        </p:blipFill>
        <p:spPr>
          <a:xfrm>
            <a:off x="647524" y="2290025"/>
            <a:ext cx="5448476" cy="38552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38E64-2192-42BF-B5B6-AEE0B4F2D3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67" t="17037" r="13325" b="5979"/>
          <a:stretch/>
        </p:blipFill>
        <p:spPr>
          <a:xfrm>
            <a:off x="5962897" y="1737359"/>
            <a:ext cx="5805364" cy="3247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4D0612-9AFE-477B-B01F-CD9AE325A4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49" t="15852" r="10189"/>
          <a:stretch/>
        </p:blipFill>
        <p:spPr>
          <a:xfrm>
            <a:off x="5993524" y="2834562"/>
            <a:ext cx="5774738" cy="3310684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B701CB-A4BD-42A6-B8FB-D4EAAFEE8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9287" t="13205" r="30342" b="11151"/>
          <a:stretch/>
        </p:blipFill>
        <p:spPr>
          <a:xfrm>
            <a:off x="647524" y="1737359"/>
            <a:ext cx="5338210" cy="3762389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5DAD76AA-3B6F-4252-A734-51C8A490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5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D1EBCB5-7046-47CF-A8CC-9A978A58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C6B225-2C37-409A-A497-BA25EB61F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5B82468-7C58-4A94-BBFC-27DFE59B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ИНФОРМАЦИЯ И ЗНАНИЯ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195" y="1819275"/>
            <a:ext cx="3623555" cy="2653871"/>
          </a:xfrm>
          <a:prstGeom prst="rect">
            <a:avLst/>
          </a:prstGeom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30" y="1819275"/>
            <a:ext cx="4029950" cy="267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717" y="3698790"/>
            <a:ext cx="3292046" cy="246903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69B4649-CF32-4740-AA3F-DEE4973D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15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892" y="286603"/>
            <a:ext cx="11590638" cy="1450757"/>
          </a:xfrm>
        </p:spPr>
        <p:txBody>
          <a:bodyPr>
            <a:noAutofit/>
          </a:bodyPr>
          <a:lstStyle/>
          <a:p>
            <a:r>
              <a:rPr lang="ru-RU" sz="4000" b="1" dirty="0"/>
              <a:t>ИНФОРМАЦИОННЫЕ И КОММУНИКАЦИОННЫЕ ТЕХНОЛОГИИ В ПРОФЕССИОНАЛЬНОЙ ПОДГОТОВКЕ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114" y="3904383"/>
            <a:ext cx="3348806" cy="2249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735" y="3924686"/>
            <a:ext cx="3346042" cy="2228979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¸Ð½ÑÐ¾ÑÐ¼Ð°ÑÐ¸Ð¾Ð½Ð½ÑÐµ ÑÐµÑÐ½Ð¾Ð»Ð¾Ð³Ð¸Ð¸ Ð² Ð¾Ð±ÑÐ°Ð·Ð¾Ð²Ð°Ð½Ð¸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10" y="1851660"/>
            <a:ext cx="4093519" cy="24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7793" y="1851660"/>
            <a:ext cx="2432865" cy="243286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9425EA3-1C2E-47E3-90EE-576CCDAA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30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22D8BD76-1C63-45A6-812D-0DB30DFD1014}"/>
              </a:ext>
            </a:extLst>
          </p:cNvPr>
          <p:cNvSpPr/>
          <p:nvPr/>
        </p:nvSpPr>
        <p:spPr>
          <a:xfrm>
            <a:off x="1027521" y="791850"/>
            <a:ext cx="5184000" cy="4752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Инженерное знание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1838F17-DDB4-445E-BCE3-D5A0C2D75E50}"/>
              </a:ext>
            </a:extLst>
          </p:cNvPr>
          <p:cNvSpPr/>
          <p:nvPr/>
        </p:nvSpPr>
        <p:spPr>
          <a:xfrm>
            <a:off x="6438506" y="791849"/>
            <a:ext cx="5184743" cy="4751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Педагогическое знание</a:t>
            </a:r>
          </a:p>
        </p:txBody>
      </p:sp>
      <p:sp>
        <p:nvSpPr>
          <p:cNvPr id="7" name="Стрелка: влево-вправо 6">
            <a:extLst>
              <a:ext uri="{FF2B5EF4-FFF2-40B4-BE49-F238E27FC236}">
                <a16:creationId xmlns:a16="http://schemas.microsoft.com/office/drawing/2014/main" id="{8020988A-7CCA-4078-A178-784F1C81DDB3}"/>
              </a:ext>
            </a:extLst>
          </p:cNvPr>
          <p:cNvSpPr/>
          <p:nvPr/>
        </p:nvSpPr>
        <p:spPr>
          <a:xfrm>
            <a:off x="3449839" y="1314150"/>
            <a:ext cx="5750350" cy="3815499"/>
          </a:xfrm>
          <a:prstGeom prst="left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chemeClr val="tx1"/>
                </a:solidFill>
              </a:rPr>
              <a:t>Информационные технологии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05CF782-FA72-49F8-911B-E349F0FB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351CD-FB7C-48DB-9012-3A0F928F6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0720" cy="1325563"/>
          </a:xfrm>
        </p:spPr>
        <p:txBody>
          <a:bodyPr>
            <a:noAutofit/>
          </a:bodyPr>
          <a:lstStyle/>
          <a:p>
            <a:r>
              <a:rPr lang="ru-RU" sz="4000" b="1" dirty="0"/>
              <a:t>ИСПОЛЬЗОВАНИЕ ТЕХНОЛОГИИ КОМПЬЮТЕРНОГО МОДЕЛИРОВАНИЯ ПОЗВОЛЯЕТ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89B7A52-2AB5-4F14-97A1-ED31F107FF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421966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2E86CD-1BCC-4C27-9A38-A27817B3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8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647" y="1792554"/>
            <a:ext cx="1905000" cy="20097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ИСТОЧНИКИ ИНФОРМАЦИИ И ЗНАНИЙ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1" y="1821550"/>
            <a:ext cx="3147404" cy="2149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682" y="1793640"/>
            <a:ext cx="2561968" cy="2092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7365" t="8529" r="17568" b="15845"/>
          <a:stretch/>
        </p:blipFill>
        <p:spPr>
          <a:xfrm>
            <a:off x="2247009" y="3462970"/>
            <a:ext cx="3995351" cy="2612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" t="6607" r="6959" b="3543"/>
          <a:stretch/>
        </p:blipFill>
        <p:spPr>
          <a:xfrm>
            <a:off x="6825026" y="3430711"/>
            <a:ext cx="4864466" cy="2644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E79BCC-8B03-42EF-B508-F426150B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53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ФОРМИРОВАНИЕ КРИТИЧЕСКОГО МЫШЛЕНИЯ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355600">
              <a:buFont typeface="Wingdings" panose="05000000000000000000" pitchFamily="2" charset="2"/>
              <a:buChar char="v"/>
            </a:pPr>
            <a:r>
              <a:rPr lang="ru-RU" sz="2400" dirty="0"/>
              <a:t>готовности эффективно и рационально отбирать информацию, оценивать ее надежность и достоверность, а также компетентно и оптимально ее применять;</a:t>
            </a:r>
          </a:p>
          <a:p>
            <a:pPr marL="0" indent="355600">
              <a:buFont typeface="Wingdings" panose="05000000000000000000" pitchFamily="2" charset="2"/>
              <a:buChar char="v"/>
            </a:pPr>
            <a:r>
              <a:rPr lang="ru-RU" sz="2400" dirty="0"/>
              <a:t>не только осознавать содержание информации и проводить ее логического анализа, </a:t>
            </a:r>
          </a:p>
          <a:p>
            <a:pPr marL="0" indent="355600">
              <a:buFont typeface="Wingdings" panose="05000000000000000000" pitchFamily="2" charset="2"/>
              <a:buChar char="v"/>
            </a:pPr>
            <a:r>
              <a:rPr lang="ru-RU" sz="2400" dirty="0"/>
              <a:t>а что наиболее важно вести учет этических норм ее использования в своей профессиональной деятельности. </a:t>
            </a:r>
          </a:p>
          <a:p>
            <a:pPr marL="719138" indent="0">
              <a:buNone/>
            </a:pPr>
            <a:r>
              <a:rPr lang="ru-RU" sz="2400" dirty="0"/>
              <a:t>Такое отношение может стать гарантом социальной защищенности и стабильности нового поколения.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69" y="4665133"/>
            <a:ext cx="938253" cy="731837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7B5E28-B5A2-4B1A-B80B-173B15825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439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КРИТИЧЕСКОЕ МЫШЛЕНИЕ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особый тип сознания и некоторую интеллектуальную способность, характеризуется вдумчивым отношением к проблемам и вопросам профессиональной деятельности, учетом собственного опыта, умением использовать методы логического исследования и рассуждения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A56895-68CB-454F-8FE2-FA824CAB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85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733" y="286603"/>
            <a:ext cx="11235267" cy="15675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СХЕМА КРИТИЧЕСКОГО ОСМЫСЛЕНИЯ ПОСТУПАЮЩЕЙ ИНФОРМАЦИИ И ЕЕ ТРАНСФОРМАЦИИ В СОДЕРЖАНИЕ ПОДГОТОВКИ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2267" y="2397582"/>
            <a:ext cx="9965266" cy="3314762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38CCDC-98EF-40D3-934D-8E4D8427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A882-8F26-43F9-A981-F5B8A7813F8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3549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146</TotalTime>
  <Words>198</Words>
  <Application>Microsoft Office PowerPoint</Application>
  <PresentationFormat>Широкоэкранный</PresentationFormat>
  <Paragraphs>35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Wingdings</vt:lpstr>
      <vt:lpstr>Ретро</vt:lpstr>
      <vt:lpstr>РАЗВИТИЕ КРИТИЧЕСКОГО ОТНОШЕНИЯ К ИНФОРМАЦИИ ПРИ ПОДГОТОВКЕ ПЕДАГОГОВ ПРОФЕССИОНАЛЬНОГО ОБУЧЕНИЯ К КОМПЬЮТЕРНОМУ МОДЕЛИРОВАНИЮ</vt:lpstr>
      <vt:lpstr>ИНФОРМАЦИЯ И ЗНАНИЯ</vt:lpstr>
      <vt:lpstr>ИНФОРМАЦИОННЫЕ И КОММУНИКАЦИОННЫЕ ТЕХНОЛОГИИ В ПРОФЕССИОНАЛЬНОЙ ПОДГОТОВКЕ</vt:lpstr>
      <vt:lpstr>Презентация PowerPoint</vt:lpstr>
      <vt:lpstr>ИСПОЛЬЗОВАНИЕ ТЕХНОЛОГИИ КОМПЬЮТЕРНОГО МОДЕЛИРОВАНИЯ ПОЗВОЛЯЕТ</vt:lpstr>
      <vt:lpstr>ИСТОЧНИКИ ИНФОРМАЦИИ И ЗНАНИЙ</vt:lpstr>
      <vt:lpstr>ФОРМИРОВАНИЕ КРИТИЧЕСКОГО МЫШЛЕНИЯ</vt:lpstr>
      <vt:lpstr>КРИТИЧЕСКОЕ МЫШЛЕНИЕ</vt:lpstr>
      <vt:lpstr>СХЕМА КРИТИЧЕСКОГО ОСМЫСЛЕНИЯ ПОСТУПАЮЩЕЙ ИНФОРМАЦИИ И ЕЕ ТРАНСФОРМАЦИИ В СОДЕРЖАНИЕ ПОДГОТОВКИ</vt:lpstr>
      <vt:lpstr>РАБОТЫ ОБУЧАЮЩИХСЯ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ФОРМИРОВАНИЯ ИНЖЕНЕРНОГО МЫШЛЕНИЯ ПРИ ПОДГОТОВКЕ ПЕДАГОГА ПРОФЕССИОНАЛЬНОГО ОБУЧЕНИЯ К КОМПЬЮТЕРНОМУ МОДЕЛИРОВАНИЮ</dc:title>
  <dc:creator>Ксения Анатольевна Федулова</dc:creator>
  <cp:lastModifiedBy>Ксения Анатольевна Федулова</cp:lastModifiedBy>
  <cp:revision>34</cp:revision>
  <dcterms:created xsi:type="dcterms:W3CDTF">2019-04-22T15:04:00Z</dcterms:created>
  <dcterms:modified xsi:type="dcterms:W3CDTF">2019-04-23T16:12:45Z</dcterms:modified>
</cp:coreProperties>
</file>