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19">
  <p:sldMasterIdLst>
    <p:sldMasterId id="2147483672" r:id="rId1"/>
  </p:sldMasterIdLst>
  <p:notesMasterIdLst>
    <p:notesMasterId r:id="rId27"/>
  </p:notesMasterIdLst>
  <p:handoutMasterIdLst>
    <p:handoutMasterId r:id="rId28"/>
  </p:handoutMasterIdLst>
  <p:sldIdLst>
    <p:sldId id="909" r:id="rId2"/>
    <p:sldId id="931" r:id="rId3"/>
    <p:sldId id="933" r:id="rId4"/>
    <p:sldId id="910" r:id="rId5"/>
    <p:sldId id="911" r:id="rId6"/>
    <p:sldId id="913" r:id="rId7"/>
    <p:sldId id="915" r:id="rId8"/>
    <p:sldId id="914" r:id="rId9"/>
    <p:sldId id="921" r:id="rId10"/>
    <p:sldId id="929" r:id="rId11"/>
    <p:sldId id="948" r:id="rId12"/>
    <p:sldId id="950" r:id="rId13"/>
    <p:sldId id="924" r:id="rId14"/>
    <p:sldId id="936" r:id="rId15"/>
    <p:sldId id="930" r:id="rId16"/>
    <p:sldId id="949" r:id="rId17"/>
    <p:sldId id="934" r:id="rId18"/>
    <p:sldId id="937" r:id="rId19"/>
    <p:sldId id="935" r:id="rId20"/>
    <p:sldId id="944" r:id="rId21"/>
    <p:sldId id="945" r:id="rId22"/>
    <p:sldId id="946" r:id="rId23"/>
    <p:sldId id="947" r:id="rId24"/>
    <p:sldId id="942" r:id="rId25"/>
    <p:sldId id="912" r:id="rId26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0" userDrawn="1">
          <p15:clr>
            <a:srgbClr val="A4A3A4"/>
          </p15:clr>
        </p15:guide>
        <p15:guide id="2" pos="2145" userDrawn="1">
          <p15:clr>
            <a:srgbClr val="A4A3A4"/>
          </p15:clr>
        </p15:guide>
        <p15:guide id="3" orient="horz" pos="3126" userDrawn="1">
          <p15:clr>
            <a:srgbClr val="A4A3A4"/>
          </p15:clr>
        </p15:guide>
        <p15:guide id="4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50AF"/>
    <a:srgbClr val="CC3455"/>
    <a:srgbClr val="6600FF"/>
    <a:srgbClr val="990099"/>
    <a:srgbClr val="900676"/>
    <a:srgbClr val="E1CDFF"/>
    <a:srgbClr val="C0C7CA"/>
    <a:srgbClr val="FF66FF"/>
    <a:srgbClr val="E69B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6374" autoAdjust="0"/>
  </p:normalViewPr>
  <p:slideViewPr>
    <p:cSldViewPr>
      <p:cViewPr varScale="1">
        <p:scale>
          <a:sx n="82" d="100"/>
          <a:sy n="82" d="100"/>
        </p:scale>
        <p:origin x="102" y="77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930" y="-78"/>
      </p:cViewPr>
      <p:guideLst>
        <p:guide orient="horz" pos="3150"/>
        <p:guide pos="2145"/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60" cy="496411"/>
          </a:xfrm>
          <a:prstGeom prst="rect">
            <a:avLst/>
          </a:prstGeom>
        </p:spPr>
        <p:txBody>
          <a:bodyPr vert="horz" lIns="91243" tIns="45622" rIns="91243" bIns="4562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60" cy="496411"/>
          </a:xfrm>
          <a:prstGeom prst="rect">
            <a:avLst/>
          </a:prstGeom>
        </p:spPr>
        <p:txBody>
          <a:bodyPr vert="horz" lIns="91243" tIns="45622" rIns="91243" bIns="45622" rtlCol="0"/>
          <a:lstStyle>
            <a:lvl1pPr algn="r">
              <a:defRPr sz="1200"/>
            </a:lvl1pPr>
          </a:lstStyle>
          <a:p>
            <a:fld id="{9058526E-F747-485B-A461-D3D85CA47ADD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2"/>
            <a:ext cx="2945660" cy="496411"/>
          </a:xfrm>
          <a:prstGeom prst="rect">
            <a:avLst/>
          </a:prstGeom>
        </p:spPr>
        <p:txBody>
          <a:bodyPr vert="horz" lIns="91243" tIns="45622" rIns="91243" bIns="4562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2"/>
            <a:ext cx="2945660" cy="496411"/>
          </a:xfrm>
          <a:prstGeom prst="rect">
            <a:avLst/>
          </a:prstGeom>
        </p:spPr>
        <p:txBody>
          <a:bodyPr vert="horz" lIns="91243" tIns="45622" rIns="91243" bIns="45622" rtlCol="0" anchor="b"/>
          <a:lstStyle>
            <a:lvl1pPr algn="r">
              <a:defRPr sz="1200"/>
            </a:lvl1pPr>
          </a:lstStyle>
          <a:p>
            <a:fld id="{2555C341-6529-48EE-88D3-5057D1772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171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60" cy="496411"/>
          </a:xfrm>
          <a:prstGeom prst="rect">
            <a:avLst/>
          </a:prstGeom>
        </p:spPr>
        <p:txBody>
          <a:bodyPr vert="horz" lIns="91243" tIns="45622" rIns="91243" bIns="4562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60" cy="496411"/>
          </a:xfrm>
          <a:prstGeom prst="rect">
            <a:avLst/>
          </a:prstGeom>
        </p:spPr>
        <p:txBody>
          <a:bodyPr vert="horz" lIns="91243" tIns="45622" rIns="91243" bIns="45622" rtlCol="0"/>
          <a:lstStyle>
            <a:lvl1pPr algn="r">
              <a:defRPr sz="1200"/>
            </a:lvl1pPr>
          </a:lstStyle>
          <a:p>
            <a:fld id="{DF2E2F45-AA91-4ED8-A457-A068F2BA1755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43" tIns="45622" rIns="91243" bIns="4562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</p:spPr>
        <p:txBody>
          <a:bodyPr vert="horz" lIns="91243" tIns="45622" rIns="91243" bIns="4562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60" cy="496411"/>
          </a:xfrm>
          <a:prstGeom prst="rect">
            <a:avLst/>
          </a:prstGeom>
        </p:spPr>
        <p:txBody>
          <a:bodyPr vert="horz" lIns="91243" tIns="45622" rIns="91243" bIns="4562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2"/>
            <a:ext cx="2945660" cy="496411"/>
          </a:xfrm>
          <a:prstGeom prst="rect">
            <a:avLst/>
          </a:prstGeom>
        </p:spPr>
        <p:txBody>
          <a:bodyPr vert="horz" lIns="91243" tIns="45622" rIns="91243" bIns="45622" rtlCol="0" anchor="b"/>
          <a:lstStyle>
            <a:lvl1pPr algn="r">
              <a:defRPr sz="1200"/>
            </a:lvl1pPr>
          </a:lstStyle>
          <a:p>
            <a:fld id="{FDBF888F-27B3-4F0C-AC38-E7AA8B95E2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310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F888F-27B3-4F0C-AC38-E7AA8B95E2C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06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F888F-27B3-4F0C-AC38-E7AA8B95E2C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940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32469-A22B-4F14-9691-3038229C7CDC}" type="datetime1">
              <a:rPr lang="ru-RU" smtClean="0"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1110-ED47-4A9C-A16D-C46575C5D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50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20997-359D-4644-B627-D5879A1D750E}" type="datetime1">
              <a:rPr lang="ru-RU" smtClean="0"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1110-ED47-4A9C-A16D-C46575C5D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554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A1400-7600-4E25-BFA1-5622E680FB09}" type="datetime1">
              <a:rPr lang="ru-RU" smtClean="0"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1110-ED47-4A9C-A16D-C46575C5D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355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C06-5AD1-4094-A0F4-96973A6A95F8}" type="datetime1">
              <a:rPr lang="ru-RU" smtClean="0"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1110-ED47-4A9C-A16D-C46575C5D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53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D8648-A2EE-491E-8B7F-CC84785019C7}" type="datetime1">
              <a:rPr lang="ru-RU" smtClean="0"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1110-ED47-4A9C-A16D-C46575C5D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718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E865D-5DBC-45B5-A3E9-B52AD4CD1A49}" type="datetime1">
              <a:rPr lang="ru-RU" smtClean="0"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1110-ED47-4A9C-A16D-C46575C5D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826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CE78B-3736-46AD-8BA9-572BAED96D34}" type="datetime1">
              <a:rPr lang="ru-RU" smtClean="0"/>
              <a:t>04.12.2019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1110-ED47-4A9C-A16D-C46575C5D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189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98446-7695-4FF2-89BD-EA1EBD582128}" type="datetime1">
              <a:rPr lang="ru-RU" smtClean="0"/>
              <a:t>04.12.2019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1110-ED47-4A9C-A16D-C46575C5D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756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03AB-3CCE-43F1-A7C0-D3B2B85AB701}" type="datetime1">
              <a:rPr lang="ru-RU" smtClean="0"/>
              <a:t>04.12.2019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1110-ED47-4A9C-A16D-C46575C5D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086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7368-4A96-4512-8698-6A9768D8E548}" type="datetime1">
              <a:rPr lang="ru-RU" smtClean="0"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1110-ED47-4A9C-A16D-C46575C5D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591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2E68-7E80-4BCD-B834-8BCC9E880BE2}" type="datetime1">
              <a:rPr lang="ru-RU" smtClean="0"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1110-ED47-4A9C-A16D-C46575C5D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867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0AD84-0827-4CF9-8B48-FE96ADF15040}" type="datetime1">
              <a:rPr lang="ru-RU" smtClean="0"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51110-ED47-4A9C-A16D-C46575C5D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641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2700000">
            <a:off x="-2405793" y="6216583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2700000">
            <a:off x="8582900" y="540293"/>
            <a:ext cx="5541800" cy="163553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2700000">
            <a:off x="-1962420" y="5673867"/>
            <a:ext cx="6056075" cy="7668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8900000">
            <a:off x="-399827" y="-328751"/>
            <a:ext cx="986794" cy="5065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9800000">
            <a:off x="11558616" y="6553433"/>
            <a:ext cx="993593" cy="7668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2700000">
            <a:off x="9163963" y="224056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>
            <a:spLocks noGrp="1"/>
          </p:cNvSpPr>
          <p:nvPr>
            <p:ph type="ctrTitle"/>
          </p:nvPr>
        </p:nvSpPr>
        <p:spPr>
          <a:xfrm>
            <a:off x="69293" y="1212144"/>
            <a:ext cx="11211283" cy="3801032"/>
          </a:xfrm>
        </p:spPr>
        <p:txBody>
          <a:bodyPr anchor="t">
            <a:no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 внедрении</a:t>
            </a: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профессиональных стандартов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ПЕДАГОГ ПРОФЕССИОНАЛЬНОГО ОБУЧЕНИЯ, ПРОФЕССИОНАЛЬНОГО ОБРАЗОВАНИЯ И ДОПОЛНИТЕЛЬНОГО ПРОФЕССИОНАЛЬНОГО ОБРАЗОВАНИЯ</a:t>
            </a: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РУКОВОДИТЕЛЬ ОБРАЗОВАТЕЛЬНОЙ ОРГАНИЗАЦИИ ВЫСШЕГО ОБРАЗОВАНИЯ</a:t>
            </a: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 Black" panose="020B0A04020102020204" pitchFamily="34" charset="0"/>
              </a:rPr>
              <a:t/>
            </a:r>
            <a:br>
              <a:rPr lang="ru-RU" sz="2400" dirty="0">
                <a:latin typeface="Arial Black" panose="020B0A04020102020204" pitchFamily="34" charset="0"/>
              </a:rPr>
            </a:br>
            <a:r>
              <a:rPr lang="ru-RU" sz="2400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9856" y="6358596"/>
            <a:ext cx="2664296" cy="312957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Москва 2019 г.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440353" y="5466710"/>
            <a:ext cx="4392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Елена Борисовна Весна</a:t>
            </a:r>
          </a:p>
          <a:p>
            <a:pPr algn="r"/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проректор НИЯУ МИФИ</a:t>
            </a:r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65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700000">
            <a:off x="9751102" y="-817767"/>
            <a:ext cx="5541800" cy="163553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131603">
            <a:off x="-1575475" y="6816468"/>
            <a:ext cx="6056075" cy="7668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8900000">
            <a:off x="-614518" y="-204382"/>
            <a:ext cx="1629355" cy="716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9800000">
            <a:off x="10913645" y="6517673"/>
            <a:ext cx="1676842" cy="9978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2700000">
            <a:off x="9699572" y="-238179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164750">
            <a:off x="-1963372" y="7000485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656772" y="983607"/>
            <a:ext cx="10945216" cy="4084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Решение заседания Совета в сфере образования от 28 октября 2019 г.</a:t>
            </a:r>
          </a:p>
          <a:p>
            <a:r>
              <a:rPr lang="ru-RU" sz="1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Arial Narrow" panose="020B0606020202030204" pitchFamily="34" charset="0"/>
                <a:cs typeface="Times New Roman" panose="02020603050405020304" pitchFamily="18" charset="0"/>
              </a:rPr>
              <a:t>по вопросу применения профессионального стандарта педагога профессионального обучения, профессионального образования и дополнительного профессионального образования, утвержденного приказом Минтруда России </a:t>
            </a:r>
          </a:p>
          <a:p>
            <a:r>
              <a:rPr lang="ru-RU" sz="1800" dirty="0">
                <a:latin typeface="Arial Narrow" panose="020B0606020202030204" pitchFamily="34" charset="0"/>
                <a:cs typeface="Times New Roman" panose="02020603050405020304" pitchFamily="18" charset="0"/>
              </a:rPr>
              <a:t>от 8 сентября 2015 г. №608н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06694" y="1658433"/>
            <a:ext cx="11245372" cy="436602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endParaRPr lang="ru-RU" sz="2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</a:rPr>
              <a:t>Признать Профессиональный стандарт «Педагог профессионального обучения, профессионального образования и дополнительного профессионального образования», утвержденный приказом Министерства труда и социальной защиты Российской Федерации от 08.09.2015 № 608н (далее — Профессиональный стандарт), не соответствующим современным потребностям развития системы профессионального образования и обучения.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</a:rPr>
              <a:t>Направить в Правительство Российской Федерации предложение продлить реализацию мероприятий планов по организации применения Профессионального стандарта на срок до 01.01.2022 года путем внесения изменений в Постановление Правительства Российской Федерации от 27.06.2016 №584.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</a:rPr>
              <a:t>Совету по профессиональным квалификациям в сфере образования при Национальном совете при Президенте Российской Федерации по профессиональным квалификациям в период, указанный в пункте 2, провести работу по актуализации Профессионального стандарта с переработкой его содержания с учетом современных потребностей развития сферы профессионального образования и обучения.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1110-ED47-4A9C-A16D-C46575C5D07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186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700000">
            <a:off x="9751102" y="-817767"/>
            <a:ext cx="5541800" cy="163553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131603">
            <a:off x="-1575475" y="6816468"/>
            <a:ext cx="6056075" cy="7668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8900000">
            <a:off x="-614518" y="-204382"/>
            <a:ext cx="1629355" cy="716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9800000">
            <a:off x="10913645" y="6517673"/>
            <a:ext cx="1676842" cy="9978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2700000">
            <a:off x="9699572" y="-238179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164750">
            <a:off x="-1963372" y="7000485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695400" y="188640"/>
            <a:ext cx="10906588" cy="10857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Решение совещания в </a:t>
            </a:r>
            <a:r>
              <a:rPr lang="ru-RU" sz="18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Минобрнауки</a:t>
            </a:r>
            <a:r>
              <a:rPr lang="ru-RU" sz="1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России от 22 ноября 2019 г.</a:t>
            </a:r>
          </a:p>
          <a:p>
            <a:r>
              <a:rPr lang="ru-RU" sz="1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Arial Narrow" panose="020B0606020202030204" pitchFamily="34" charset="0"/>
                <a:cs typeface="Times New Roman" panose="02020603050405020304" pitchFamily="18" charset="0"/>
              </a:rPr>
              <a:t>по вопросу применения профессионального стандарта педагога профессионального обучения, профессионального образования и дополнительного профессионального образования, утвержденного приказом Минтруда России </a:t>
            </a:r>
          </a:p>
          <a:p>
            <a:r>
              <a:rPr lang="ru-RU" sz="1800" dirty="0">
                <a:latin typeface="Arial Narrow" panose="020B0606020202030204" pitchFamily="34" charset="0"/>
                <a:cs typeface="Times New Roman" panose="02020603050405020304" pitchFamily="18" charset="0"/>
              </a:rPr>
              <a:t>от 8 сентября 2015 г. №608н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06694" y="1492196"/>
            <a:ext cx="11245372" cy="436602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65113" indent="-265113">
              <a:spcBef>
                <a:spcPts val="1200"/>
              </a:spcBef>
              <a:buFont typeface="+mj-lt"/>
              <a:buAutoNum type="arabicPeriod"/>
              <a:tabLst>
                <a:tab pos="0" algn="l"/>
              </a:tabLst>
            </a:pPr>
            <a:r>
              <a:rPr lang="ru-RU" sz="2000" dirty="0" err="1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РАНХиГС</a:t>
            </a: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до 09 декабря 2019 г. провести актуализацию положений ПС</a:t>
            </a:r>
          </a:p>
          <a:p>
            <a:pPr marL="265113" indent="-265113">
              <a:spcBef>
                <a:spcPts val="1200"/>
              </a:spcBef>
              <a:buFont typeface="+mj-lt"/>
              <a:buAutoNum type="arabicPeriod"/>
              <a:tabLst>
                <a:tab pos="0" algn="l"/>
              </a:tabLst>
            </a:pPr>
            <a:r>
              <a:rPr lang="ru-RU" sz="2000" dirty="0" err="1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Минобрнауки</a:t>
            </a: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России совместно с Минтрудом России подготовить совместное письмо о разъяснении применения профессионального стандарта и направить его в образовательные организации высшего образования и заинтересованные федеральные органы исполнительной власти в срок до 16 декабря 2019 года. Проект указанного письма согласовать с СПК, Профессиональным союзом работников народного образования и науки РФ, </a:t>
            </a:r>
            <a:r>
              <a:rPr lang="ru-RU" sz="2000" dirty="0" err="1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РАНХиГС</a:t>
            </a:r>
            <a:endParaRPr lang="ru-RU" sz="20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265113" indent="-265113">
              <a:spcBef>
                <a:spcPts val="1200"/>
              </a:spcBef>
              <a:buFont typeface="+mj-lt"/>
              <a:buAutoNum type="arabicPeriod"/>
              <a:tabLst>
                <a:tab pos="0" algn="l"/>
              </a:tabLst>
            </a:pP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Ассоциациям провести мероприятия по разъяснению применения ПС</a:t>
            </a:r>
          </a:p>
          <a:p>
            <a:pPr marL="265113" indent="-265113">
              <a:spcBef>
                <a:spcPts val="1200"/>
              </a:spcBef>
              <a:buFont typeface="+mj-lt"/>
              <a:buAutoNum type="arabicPeriod"/>
              <a:tabLst>
                <a:tab pos="0" algn="l"/>
              </a:tabLst>
            </a:pP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Принять во внимание мнение СПК о необходимости переноса срока обязательного применения ПС в случае отсутствия до 01 января 2020 г. внесенных изменений</a:t>
            </a:r>
          </a:p>
          <a:p>
            <a:pPr marL="265113" indent="-265113">
              <a:spcBef>
                <a:spcPts val="1200"/>
              </a:spcBef>
              <a:buFont typeface="+mj-lt"/>
              <a:buAutoNum type="arabicPeriod"/>
              <a:tabLst>
                <a:tab pos="0" algn="l"/>
              </a:tabLst>
            </a:pP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Учесть позицию Минтруда России и ФГБУ «ВНИИ труда» Минтруда России о нецелесообразности изменения срока обязательного применения ПС</a:t>
            </a:r>
          </a:p>
          <a:p>
            <a:pPr>
              <a:spcBef>
                <a:spcPts val="1200"/>
              </a:spcBef>
            </a:pPr>
            <a:endParaRPr lang="ru-RU" sz="20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1110-ED47-4A9C-A16D-C46575C5D07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51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700000">
            <a:off x="9751102" y="-817767"/>
            <a:ext cx="5541800" cy="163553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131603">
            <a:off x="-1575475" y="6816468"/>
            <a:ext cx="6056075" cy="7668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8900000">
            <a:off x="-614518" y="-204382"/>
            <a:ext cx="1629355" cy="716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9800000">
            <a:off x="10913645" y="6517673"/>
            <a:ext cx="1676842" cy="9978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2700000">
            <a:off x="9699572" y="-238179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164750">
            <a:off x="-1963372" y="7000485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695400" y="188640"/>
            <a:ext cx="10906588" cy="5039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Предложения к проекту ПС </a:t>
            </a:r>
          </a:p>
          <a:p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Я.И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Кузьминова,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А.А.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Александрова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1110-ED47-4A9C-A16D-C46575C5D074}" type="slidenum">
              <a:rPr lang="ru-RU" smtClean="0"/>
              <a:t>12</a:t>
            </a:fld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24822" y="929710"/>
            <a:ext cx="6096000" cy="18928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внести </a:t>
            </a:r>
            <a:r>
              <a:rPr lang="ru-RU" sz="1400" dirty="0"/>
              <a:t>в стандарт изменения, направленные на устранение указанных недостатков, расширив возможные наименования должностей и профессий, соответствующих 8, 9 и 10 уровням квалификации - до 1 января 2020 г</a:t>
            </a:r>
            <a:r>
              <a:rPr lang="ru-RU" sz="1400" dirty="0" smtClean="0"/>
              <a:t>. </a:t>
            </a:r>
            <a:endParaRPr lang="ru-RU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организовать </a:t>
            </a:r>
            <a:r>
              <a:rPr lang="ru-RU" sz="1400" dirty="0"/>
              <a:t>доработку стандарта с учетом возникновения «цифровых» трудовых функций профессорско-преподавательского состава, необходимых для работы в электронной информационно-образовательной среде - до 31 декабря 2020 г.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4822" y="3025673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/>
              <a:t>Например:</a:t>
            </a:r>
            <a:endParaRPr lang="ru-RU" u="sng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154" y="3356992"/>
            <a:ext cx="4617813" cy="33327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867" y="868432"/>
            <a:ext cx="5214823" cy="53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4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2700000">
            <a:off x="-2405793" y="6216583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2700000">
            <a:off x="8582900" y="540293"/>
            <a:ext cx="5541800" cy="163553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2700000">
            <a:off x="-1962420" y="5673867"/>
            <a:ext cx="6056075" cy="7668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8900000">
            <a:off x="-399827" y="-328751"/>
            <a:ext cx="986794" cy="5065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9800000">
            <a:off x="11558616" y="6553433"/>
            <a:ext cx="993593" cy="7668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2700000">
            <a:off x="9428103" y="156993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>
            <a:spLocks noGrp="1"/>
          </p:cNvSpPr>
          <p:nvPr>
            <p:ph type="ctrTitle"/>
          </p:nvPr>
        </p:nvSpPr>
        <p:spPr>
          <a:xfrm>
            <a:off x="767408" y="1772816"/>
            <a:ext cx="10153128" cy="2459188"/>
          </a:xfrm>
        </p:spPr>
        <p:txBody>
          <a:bodyPr anchor="t">
            <a:noAutofit/>
          </a:bodyPr>
          <a:lstStyle/>
          <a:p>
            <a:r>
              <a:rPr lang="ru-RU" sz="1800" dirty="0">
                <a:latin typeface="Arial Black" panose="020B0A04020102020204" pitchFamily="34" charset="0"/>
              </a:rPr>
              <a:t/>
            </a:r>
            <a:br>
              <a:rPr lang="ru-RU" sz="1800" dirty="0">
                <a:latin typeface="Arial Black" panose="020B0A040201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Профессиональный стандарт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РУКОВОДИТЕЛЬ ОБРАЗОВАТЕЛЬНОЙ ОРГАНИЗАЦИИ ВЫСШЕГО ОБРАЗОВАНИЯ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4049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700000">
            <a:off x="9751102" y="-817767"/>
            <a:ext cx="5541800" cy="163553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131603">
            <a:off x="-1575475" y="6816468"/>
            <a:ext cx="6056075" cy="7668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8900000">
            <a:off x="-614518" y="-204382"/>
            <a:ext cx="1629355" cy="716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9800000">
            <a:off x="10913645" y="6517673"/>
            <a:ext cx="1676842" cy="9978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2700000">
            <a:off x="9699572" y="-238179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164750">
            <a:off x="-1963372" y="7000485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623393" y="509886"/>
            <a:ext cx="10945216" cy="4084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Проект №1. Проект Приказа Минтруда России «Об утверждении профессионального стандарта </a:t>
            </a:r>
          </a:p>
          <a:p>
            <a:r>
              <a:rPr lang="ru-RU" sz="1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Руководитель образовательной организации» (по состоянию на 23.06.2016)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19394" y="1252340"/>
            <a:ext cx="11245372" cy="454061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Проект стандарта разработан в рамках выполнения государственного задания ФГАУ "Федеральный институт развития образования"</a:t>
            </a:r>
          </a:p>
          <a:p>
            <a:endParaRPr lang="ru-RU" sz="20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 разработке </a:t>
            </a:r>
            <a:r>
              <a:rPr lang="ru-RU" sz="2000" dirty="0" err="1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Минобрнауки</a:t>
            </a: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России – заказчиком работ - были привлечены:</a:t>
            </a:r>
          </a:p>
          <a:p>
            <a:endParaRPr lang="ru-RU" sz="4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ГАОУ города Москвы «Центр образования № 548 «Царицыно»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Некоммерческое партнерство «Союз руководителей учреждений и подразделений дополнительного профессионального образования и работодателей»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ФГБОУ ДПО «Государственная академия промышленного менеджмента им. Н.П. Пастухова»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Государственное автономное учреждение дополнительного профессионального образования Ярославской области «Институт развития образования»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Бюджетное образовательное учреждение дополнительного образования Вологодской области «Школа традиционной народной культуры»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1110-ED47-4A9C-A16D-C46575C5D07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514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700000">
            <a:off x="9751102" y="-817767"/>
            <a:ext cx="5541800" cy="163553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131603">
            <a:off x="-1575475" y="6816468"/>
            <a:ext cx="6056075" cy="7668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8900000">
            <a:off x="-614518" y="-204382"/>
            <a:ext cx="1629355" cy="716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9800000">
            <a:off x="10913645" y="6517673"/>
            <a:ext cx="1676842" cy="9978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2700000">
            <a:off x="9699572" y="-238179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164750">
            <a:off x="-1963372" y="7000485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623393" y="509886"/>
            <a:ext cx="10945216" cy="4084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Проект №2. Проект Приказа Минтруда России «Об утверждении профессионального стандарта </a:t>
            </a:r>
          </a:p>
          <a:p>
            <a:r>
              <a:rPr lang="ru-RU" sz="1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"Руководитель образовательной организации» (по состоянию на 2019 год)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3315" y="1052736"/>
            <a:ext cx="11245372" cy="36003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Проект</a:t>
            </a:r>
            <a:r>
              <a:rPr lang="ru-RU" sz="1600" dirty="0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стандарта разработан </a:t>
            </a:r>
            <a:r>
              <a:rPr lang="ru-RU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РАНХиГС</a:t>
            </a:r>
            <a:endParaRPr lang="ru-RU" sz="1600" dirty="0" smtClean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1110-ED47-4A9C-A16D-C46575C5D074}" type="slidenum">
              <a:rPr lang="ru-RU" smtClean="0"/>
              <a:t>15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3314" y="1556792"/>
            <a:ext cx="11233193" cy="496855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Рекомендации </a:t>
            </a:r>
            <a:r>
              <a:rPr lang="ru-RU" b="1" dirty="0" err="1" smtClean="0">
                <a:solidFill>
                  <a:schemeClr val="tx1"/>
                </a:solidFill>
              </a:rPr>
              <a:t>Минобрнауки</a:t>
            </a:r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 к проекту профессионального стандарта руководителя образовательной организации высшего образования </a:t>
            </a:r>
          </a:p>
          <a:p>
            <a:r>
              <a:rPr lang="ru-RU" dirty="0">
                <a:solidFill>
                  <a:schemeClr val="tx1"/>
                </a:solidFill>
              </a:rPr>
              <a:t> </a:t>
            </a:r>
          </a:p>
          <a:p>
            <a:pPr marL="182563">
              <a:spcAft>
                <a:spcPts val="600"/>
              </a:spcAft>
            </a:pPr>
            <a:r>
              <a:rPr lang="ru-RU" dirty="0">
                <a:solidFill>
                  <a:schemeClr val="tx1"/>
                </a:solidFill>
              </a:rPr>
              <a:t>В целях совершенствования профессионального стандарта руководителя образовательной организации высшего образования возможно три варианта решения:</a:t>
            </a:r>
          </a:p>
          <a:p>
            <a:pPr marL="182563">
              <a:spcAft>
                <a:spcPts val="600"/>
              </a:spcAft>
            </a:pPr>
            <a:r>
              <a:rPr lang="ru-RU" dirty="0">
                <a:solidFill>
                  <a:schemeClr val="tx1"/>
                </a:solidFill>
              </a:rPr>
              <a:t>а) разработать профессиональный стандарт только для руководителя образовательной организации высшего образования;</a:t>
            </a:r>
          </a:p>
          <a:p>
            <a:pPr marL="182563">
              <a:spcAft>
                <a:spcPts val="600"/>
              </a:spcAft>
            </a:pPr>
            <a:r>
              <a:rPr lang="ru-RU" dirty="0">
                <a:solidFill>
                  <a:schemeClr val="tx1"/>
                </a:solidFill>
              </a:rPr>
              <a:t>б) разработать профессиональный стандарт для руководителя и заместителей руководителя образовательной организации высшего образования;</a:t>
            </a:r>
          </a:p>
          <a:p>
            <a:pPr marL="182563">
              <a:spcAft>
                <a:spcPts val="600"/>
              </a:spcAft>
            </a:pPr>
            <a:r>
              <a:rPr lang="ru-RU" dirty="0">
                <a:solidFill>
                  <a:schemeClr val="tx1"/>
                </a:solidFill>
              </a:rPr>
              <a:t>в) разработать профессиональный стандарт для руководителя и заместителей образовательной организации высшего образования, а также для руководителей структурных (в т. ч. обособленных) подразделений вуза.</a:t>
            </a:r>
          </a:p>
          <a:p>
            <a:pPr>
              <a:spcAft>
                <a:spcPts val="600"/>
              </a:spcAft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039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700000">
            <a:off x="9751102" y="-817767"/>
            <a:ext cx="5541800" cy="163553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131603">
            <a:off x="-1575475" y="6816468"/>
            <a:ext cx="6056075" cy="7668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8900000">
            <a:off x="-614518" y="-204382"/>
            <a:ext cx="1629355" cy="716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9800000">
            <a:off x="10913645" y="6517673"/>
            <a:ext cx="1676842" cy="9978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2700000">
            <a:off x="9699572" y="-238179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164750">
            <a:off x="-1963372" y="7000485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623393" y="509886"/>
            <a:ext cx="10945216" cy="4084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Проект №2. Проект Приказа Минтруда России «Об утверждении профессионального стандарта </a:t>
            </a:r>
          </a:p>
          <a:p>
            <a:r>
              <a:rPr lang="ru-RU" sz="1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"Руководитель образовательной организации» (по состоянию на 2019 год)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3315" y="1052736"/>
            <a:ext cx="11245372" cy="36003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Проект</a:t>
            </a:r>
            <a:r>
              <a:rPr lang="ru-RU" sz="16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стандарта разработан </a:t>
            </a:r>
            <a:r>
              <a:rPr lang="ru-RU" dirty="0" err="1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РАНХиГС</a:t>
            </a:r>
            <a:endParaRPr lang="ru-RU" sz="16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1110-ED47-4A9C-A16D-C46575C5D074}" type="slidenum">
              <a:rPr lang="ru-RU" smtClean="0"/>
              <a:t>16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61136" y="1556792"/>
            <a:ext cx="11245372" cy="496855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600"/>
              </a:spcAft>
            </a:pPr>
            <a:r>
              <a:rPr lang="ru-RU" sz="28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Замечания</a:t>
            </a:r>
          </a:p>
          <a:p>
            <a:pPr>
              <a:spcAft>
                <a:spcPts val="600"/>
              </a:spcAft>
            </a:pP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1.     В профессиональном стандарте в разделе «требования к образованию и обучению» отсутствует требования к наличию ученой степени и ученого звания у ректора, президента, проректоров. Исключение данных требований является совершенно недопустимым и крайне вредным. </a:t>
            </a:r>
          </a:p>
          <a:p>
            <a:pPr>
              <a:spcAft>
                <a:spcPts val="600"/>
              </a:spcAft>
            </a:pP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Указание разработчиков на то, что введение такого требования якобы ограничит вузы ведомственной принадлежности, является необоснованным, поскольку в стандарт необходимо включить общее требование о наличии ученой степени и ученого звания, а далее предоставить учредителям возможность устанавливать исключения для отдельных категорий ВУЗов.</a:t>
            </a:r>
          </a:p>
          <a:p>
            <a:pPr>
              <a:spcAft>
                <a:spcPts val="600"/>
              </a:spcAft>
            </a:pP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2. В профессиональном стандарте в разделе «Требования к опыту практической работы» отсутствует требование к стажу педагогической деятельности. Отсутствие такого требования не учитывает особенности работы ВУЗа. Руководить образовательной деятельностью без опыта педагогической работы практически невозможно. </a:t>
            </a:r>
          </a:p>
          <a:p>
            <a:pPr>
              <a:spcAft>
                <a:spcPts val="600"/>
              </a:spcAft>
            </a:pP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3. В профессиональном стандарте в разделе «Возможные наименования должностей» перечислены должности «Ректор, Президент, Директор, Начальник». В российских ВУЗах эти должности разделены и обладают совершенно разными полномочиями. В этой связи введение данного профессионального стандарта в предложенной редакции вносит неопределенность в функционал должностных лиц ВУЗов.</a:t>
            </a:r>
          </a:p>
          <a:p>
            <a:pPr>
              <a:spcAft>
                <a:spcPts val="600"/>
              </a:spcAft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233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700000">
            <a:off x="9751102" y="-817767"/>
            <a:ext cx="5541800" cy="163553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131603">
            <a:off x="-1575475" y="6816468"/>
            <a:ext cx="6056075" cy="7668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8900000">
            <a:off x="-614518" y="-204382"/>
            <a:ext cx="1629355" cy="716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9800000">
            <a:off x="10913645" y="6517673"/>
            <a:ext cx="1676842" cy="9978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2700000">
            <a:off x="9699572" y="-238179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164750">
            <a:off x="-1963372" y="7000485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623393" y="509886"/>
            <a:ext cx="10945216" cy="4084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Проект №2. Проект Приказа Минтруда России «Об утверждении профессионального стандарта </a:t>
            </a:r>
          </a:p>
          <a:p>
            <a:r>
              <a:rPr lang="ru-RU" sz="1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"Руководитель образовательной организации» (по состоянию на 2019 год)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3315" y="1052736"/>
            <a:ext cx="11245372" cy="36003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Проект</a:t>
            </a:r>
            <a:r>
              <a:rPr lang="ru-RU" sz="16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стандарта разработан </a:t>
            </a:r>
            <a:r>
              <a:rPr lang="ru-RU" dirty="0" err="1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РАНХиГС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1110-ED47-4A9C-A16D-C46575C5D074}" type="slidenum">
              <a:rPr lang="ru-RU" smtClean="0"/>
              <a:t>17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61136" y="1556792"/>
            <a:ext cx="11245372" cy="496855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600"/>
              </a:spcAft>
            </a:pPr>
            <a:r>
              <a:rPr lang="ru-RU" sz="28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Замечания</a:t>
            </a:r>
            <a:endParaRPr lang="ru-RU" sz="24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4. В профессиональном стандарте в разделе «Особые условия допуска к работе» фактически введена система аттестации: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- аттестация </a:t>
            </a:r>
            <a:r>
              <a:rPr lang="ru-RU" sz="1600" dirty="0" err="1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Минобрнауки</a:t>
            </a:r>
            <a:r>
              <a:rPr lang="ru-RU" sz="16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России (существует в </a:t>
            </a:r>
            <a:r>
              <a:rPr lang="ru-RU" sz="1600" dirty="0" err="1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н.в</a:t>
            </a:r>
            <a:r>
              <a:rPr lang="ru-RU" sz="16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.);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- независимая оценка квалификации со стороны центра оценки квалификаций (в соответствии с Федеральным законом от 03.07.2016 № 238-ФЗ «О независимой оценке квалификации»).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Предложенная модель противоречит статье 51 Федерального закона от 29.12.2012 № 273-ФЗ «Об образовании в Российской Федерации» в соответствии с корой предусматривается аттестация кандидатов на должность руководителя образовательной организации. Введение независимой оценки квалификации фактически ставит под сомнение работу Аттестационной комиссии </a:t>
            </a:r>
            <a:r>
              <a:rPr lang="ru-RU" sz="1600" dirty="0" err="1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Минобрнауки</a:t>
            </a:r>
            <a:r>
              <a:rPr lang="ru-RU" sz="16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России. 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5. В профессиональном стандарте в разделе «Дополнительные характеристики» указано наличие гуманитарного образования (Экономика и управление на предприятии (по отраслям); Государственное и муниципальное управление; Антикризисное управление; </a:t>
            </a:r>
            <a:r>
              <a:rPr lang="ru-RU" sz="1600" dirty="0" err="1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Инноватика</a:t>
            </a:r>
            <a:r>
              <a:rPr lang="ru-RU" sz="16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; Управление инновациями; Организация и управление наукоемкими производствами; Менеджмент высоких технологий; Финансы (по отраслям); Менеджмент (по отраслям); Социальная работа; Социально-экономическое образование; Экономика труда).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 тоже время отсутствует требование наличия высшего образования по профилю деятельности ВУЗа. Такая позиция разработчиков создает предпосылки для занятия должности ректора лицами, не понимающими специфику деятельности ВУЗа.</a:t>
            </a:r>
            <a:endParaRPr lang="en-US" sz="16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 этой связи целесообразно ввести требование по наличию высшего образования по профилю деятельности ВУЗа, а при его отсутствии наличие профессиональной переподготовки по профилю деятельности ВУЗа.</a:t>
            </a:r>
          </a:p>
          <a:p>
            <a:pPr>
              <a:spcAft>
                <a:spcPts val="600"/>
              </a:spcAft>
            </a:pPr>
            <a:endParaRPr lang="ru-RU" sz="16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ru-RU" sz="16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232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700000">
            <a:off x="9751102" y="-817767"/>
            <a:ext cx="5541800" cy="163553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131603">
            <a:off x="-1575475" y="6816468"/>
            <a:ext cx="6056075" cy="7668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8900000">
            <a:off x="-614518" y="-204382"/>
            <a:ext cx="1629355" cy="716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9800000">
            <a:off x="10913645" y="6517673"/>
            <a:ext cx="1676842" cy="9978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2700000">
            <a:off x="9699572" y="-238179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164750">
            <a:off x="-1963372" y="7000485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656772" y="821262"/>
            <a:ext cx="10945216" cy="4084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Решение совещания в </a:t>
            </a:r>
            <a:r>
              <a:rPr lang="ru-RU" sz="18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Минобрнауки</a:t>
            </a:r>
            <a:r>
              <a:rPr lang="ru-RU" sz="1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России от 22 ноября 2019 г. </a:t>
            </a:r>
          </a:p>
          <a:p>
            <a:r>
              <a:rPr lang="ru-RU" sz="1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по вопросу разработки профессионального стандарта руководителя (ректора, президента) образовательной организации высшего образования и профессионального стандарта руководителя и научного руководителя научной организации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1110-ED47-4A9C-A16D-C46575C5D074}" type="slidenum">
              <a:rPr lang="ru-RU" smtClean="0"/>
              <a:t>18</a:t>
            </a:fld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570376" y="1484784"/>
            <a:ext cx="3967953" cy="4248472"/>
            <a:chOff x="2477300" y="0"/>
            <a:chExt cx="6934592" cy="6869428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77300" y="0"/>
              <a:ext cx="6934592" cy="1628800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27648" y="1550502"/>
              <a:ext cx="5891213" cy="1952659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27647" y="3432143"/>
              <a:ext cx="5963974" cy="3437285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8C643637-BE8C-4AB8-B67C-E25B07E1FA23}"/>
              </a:ext>
            </a:extLst>
          </p:cNvPr>
          <p:cNvGrpSpPr/>
          <p:nvPr/>
        </p:nvGrpSpPr>
        <p:grpSpPr>
          <a:xfrm>
            <a:off x="1596923" y="1252632"/>
            <a:ext cx="3562973" cy="5272712"/>
            <a:chOff x="1311049" y="1252631"/>
            <a:chExt cx="3562973" cy="5272712"/>
          </a:xfrm>
        </p:grpSpPr>
        <p:sp>
          <p:nvSpPr>
            <p:cNvPr id="26" name="Трапеция 25">
              <a:extLst>
                <a:ext uri="{FF2B5EF4-FFF2-40B4-BE49-F238E27FC236}">
                  <a16:creationId xmlns:a16="http://schemas.microsoft.com/office/drawing/2014/main" id="{11486F00-E316-48AA-BEC3-9A45E77FAAA3}"/>
                </a:ext>
              </a:extLst>
            </p:cNvPr>
            <p:cNvSpPr/>
            <p:nvPr/>
          </p:nvSpPr>
          <p:spPr>
            <a:xfrm rot="16200000">
              <a:off x="1150987" y="2836178"/>
              <a:ext cx="5249803" cy="2128527"/>
            </a:xfrm>
            <a:prstGeom prst="trapezoid">
              <a:avLst>
                <a:gd name="adj" fmla="val 108581"/>
              </a:avLst>
            </a:prstGeom>
            <a:solidFill>
              <a:schemeClr val="bg1">
                <a:lumMod val="50000"/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Лупа">
              <a:extLst>
                <a:ext uri="{FF2B5EF4-FFF2-40B4-BE49-F238E27FC236}">
                  <a16:creationId xmlns:a16="http://schemas.microsoft.com/office/drawing/2014/main" id="{526D07FA-335F-467D-8EFC-C90DC913C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 flipH="1">
              <a:off x="1311049" y="3091693"/>
              <a:ext cx="1872208" cy="18722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171C741E-BE91-4C30-A307-8BEA895D46C8}"/>
                </a:ext>
              </a:extLst>
            </p:cNvPr>
            <p:cNvCxnSpPr/>
            <p:nvPr/>
          </p:nvCxnSpPr>
          <p:spPr>
            <a:xfrm flipV="1">
              <a:off x="2882507" y="1252631"/>
              <a:ext cx="1949883" cy="2183956"/>
            </a:xfrm>
            <a:prstGeom prst="line">
              <a:avLst/>
            </a:prstGeom>
            <a:ln w="19050"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2D5F5A5F-D35F-4331-B9F7-BABF60616411}"/>
                </a:ext>
              </a:extLst>
            </p:cNvPr>
            <p:cNvCxnSpPr/>
            <p:nvPr/>
          </p:nvCxnSpPr>
          <p:spPr>
            <a:xfrm>
              <a:off x="2823821" y="4273742"/>
              <a:ext cx="2050201" cy="2251601"/>
            </a:xfrm>
            <a:prstGeom prst="line">
              <a:avLst/>
            </a:prstGeom>
            <a:ln w="19050"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Прямоугольник 1"/>
          <p:cNvSpPr/>
          <p:nvPr/>
        </p:nvSpPr>
        <p:spPr>
          <a:xfrm>
            <a:off x="4874021" y="1229722"/>
            <a:ext cx="6840163" cy="529562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indent="-457200">
              <a:spcBef>
                <a:spcPts val="1200"/>
              </a:spcBef>
              <a:buAutoNum type="arabicParenR"/>
            </a:pPr>
            <a:endParaRPr lang="ru-RU" sz="8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1200"/>
              </a:spcBef>
              <a:buFont typeface="+mj-lt"/>
              <a:buAutoNum type="arabicParenR" startAt="2"/>
            </a:pP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Рекомендовать </a:t>
            </a:r>
            <a:r>
              <a:rPr lang="ru-RU" sz="2000" dirty="0" err="1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РАНХиГС</a:t>
            </a: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с учетом состоявшегося обсуждения доработать проект ПС руководителя и в срок до 27 ноября 2019 года направить указанный доработанный проект в СПК для прохождения установленных Постановлением №23 процедур</a:t>
            </a:r>
          </a:p>
          <a:p>
            <a:pPr marL="457200" indent="-457200">
              <a:spcBef>
                <a:spcPts val="1200"/>
              </a:spcBef>
              <a:buAutoNum type="arabicParenR" startAt="2"/>
            </a:pP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Принять к сведению информацию заместителя директора Департамента координации деятельности научных организаций И.Н. </a:t>
            </a:r>
            <a:r>
              <a:rPr lang="ru-RU" sz="2000" dirty="0" err="1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Чугуевой</a:t>
            </a: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о разработке ПС руководителя и научного руководителя научной организации и ходатайство Вице-президента ФГБУ «Российская академия наук» </a:t>
            </a:r>
            <a:r>
              <a:rPr lang="ru-RU" sz="2000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А.Р.Хохлова</a:t>
            </a:r>
            <a:r>
              <a:rPr lang="ru-RU" sz="2000" dirty="0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 переносе рассмотрения вопроса о разработке ПС руководителя и научного руководителя научной организации с учетом его планируемого обсуждения на заседании Президиума РАН, запланированного на 26 ноября 2019 г.</a:t>
            </a:r>
          </a:p>
        </p:txBody>
      </p:sp>
    </p:spTree>
    <p:extLst>
      <p:ext uri="{BB962C8B-B14F-4D97-AF65-F5344CB8AC3E}">
        <p14:creationId xmlns:p14="http://schemas.microsoft.com/office/powerpoint/2010/main" val="1568498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2700000">
            <a:off x="-2405793" y="6216583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2700000">
            <a:off x="8582900" y="540293"/>
            <a:ext cx="5541800" cy="163553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2700000">
            <a:off x="-1962420" y="5673867"/>
            <a:ext cx="6056075" cy="7668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8900000">
            <a:off x="-399827" y="-328751"/>
            <a:ext cx="986794" cy="5065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9800000">
            <a:off x="11558616" y="6553433"/>
            <a:ext cx="993593" cy="7668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2700000">
            <a:off x="9428103" y="156993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>
            <a:spLocks noGrp="1"/>
          </p:cNvSpPr>
          <p:nvPr>
            <p:ph type="ctrTitle"/>
          </p:nvPr>
        </p:nvSpPr>
        <p:spPr>
          <a:xfrm>
            <a:off x="767408" y="2568067"/>
            <a:ext cx="10153128" cy="2459188"/>
          </a:xfrm>
        </p:spPr>
        <p:txBody>
          <a:bodyPr anchor="t">
            <a:noAutofit/>
          </a:bodyPr>
          <a:lstStyle/>
          <a:p>
            <a:r>
              <a:rPr lang="ru-RU" sz="2400" dirty="0">
                <a:latin typeface="Arial Black" panose="020B0A04020102020204" pitchFamily="34" charset="0"/>
              </a:rPr>
              <a:t/>
            </a:r>
            <a:br>
              <a:rPr lang="ru-RU" sz="2400" dirty="0">
                <a:latin typeface="Arial Black" panose="020B0A04020102020204" pitchFamily="34" charset="0"/>
              </a:rPr>
            </a:b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  <a:r>
              <a:rPr lang="ru-RU" sz="2400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5868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2700000">
            <a:off x="-2405793" y="6216583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2700000">
            <a:off x="8582900" y="540293"/>
            <a:ext cx="5541800" cy="163553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2700000">
            <a:off x="-1962420" y="5673867"/>
            <a:ext cx="6056075" cy="7668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8900000">
            <a:off x="-399827" y="-328751"/>
            <a:ext cx="986794" cy="5065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9800000">
            <a:off x="11558616" y="6553433"/>
            <a:ext cx="993593" cy="7668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2700000">
            <a:off x="9428103" y="156993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>
            <a:spLocks noGrp="1"/>
          </p:cNvSpPr>
          <p:nvPr>
            <p:ph type="ctrTitle"/>
          </p:nvPr>
        </p:nvSpPr>
        <p:spPr>
          <a:xfrm>
            <a:off x="695400" y="1772816"/>
            <a:ext cx="10552308" cy="2459188"/>
          </a:xfrm>
        </p:spPr>
        <p:txBody>
          <a:bodyPr anchor="t">
            <a:no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/>
            </a:r>
            <a:br>
              <a:rPr lang="ru-RU" sz="2000" dirty="0">
                <a:latin typeface="Arial Black" panose="020B0A04020102020204" pitchFamily="34" charset="0"/>
              </a:rPr>
            </a:br>
            <a:r>
              <a:rPr lang="ru-RU" sz="3600" dirty="0">
                <a:latin typeface="Arial Narrow" panose="020B0606020202030204" pitchFamily="34" charset="0"/>
              </a:rPr>
              <a:t>Профессиональный стандарт</a:t>
            </a:r>
            <a:br>
              <a:rPr lang="ru-RU" sz="3600" dirty="0">
                <a:latin typeface="Arial Narrow" panose="020B0606020202030204" pitchFamily="34" charset="0"/>
              </a:rPr>
            </a:br>
            <a:r>
              <a:rPr lang="ru-RU" sz="3600" dirty="0">
                <a:latin typeface="Arial Narrow" panose="020B0606020202030204" pitchFamily="34" charset="0"/>
              </a:rPr>
              <a:t/>
            </a:r>
            <a:br>
              <a:rPr lang="ru-RU" sz="3600" dirty="0">
                <a:latin typeface="Arial Narrow" panose="020B0606020202030204" pitchFamily="34" charset="0"/>
              </a:rPr>
            </a:br>
            <a:r>
              <a:rPr lang="ru-RU" sz="2800" b="1" dirty="0">
                <a:latin typeface="Arial Narrow" panose="020B0606020202030204" pitchFamily="34" charset="0"/>
              </a:rPr>
              <a:t>ПЕДАГОГ ПРОФЕССИОНАЛЬНОГО ОБУЧЕНИЯ, ПРОФЕССИОНАЛЬНОГО ОБРАЗОВАНИЯ И ДОПОЛНИТЕЛЬНОГО ПРОФЕССИОНАЛЬНОГО ОБРАЗОВАНИЯ</a:t>
            </a:r>
            <a:r>
              <a:rPr lang="ru-RU" sz="2800" dirty="0">
                <a:latin typeface="Arial Narrow" panose="020B0606020202030204" pitchFamily="34" charset="0"/>
              </a:rPr>
              <a:t/>
            </a:r>
            <a:br>
              <a:rPr lang="ru-RU" sz="2800" dirty="0">
                <a:latin typeface="Arial Narrow" panose="020B0606020202030204" pitchFamily="34" charset="0"/>
              </a:rPr>
            </a:br>
            <a:r>
              <a:rPr lang="ru-RU" sz="2000" dirty="0">
                <a:latin typeface="Arial Black" panose="020B0A04020102020204" pitchFamily="34" charset="0"/>
              </a:rPr>
              <a:t/>
            </a:r>
            <a:br>
              <a:rPr lang="ru-RU" sz="2000" dirty="0">
                <a:latin typeface="Arial Black" panose="020B0A04020102020204" pitchFamily="34" charset="0"/>
              </a:rPr>
            </a:br>
            <a:r>
              <a:rPr lang="ru-RU" sz="2000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6660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1110-ED47-4A9C-A16D-C46575C5D074}" type="slidenum">
              <a:rPr lang="ru-RU" smtClean="0"/>
              <a:t>20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926" t="2453" r="3301" b="3812"/>
          <a:stretch/>
        </p:blipFill>
        <p:spPr>
          <a:xfrm>
            <a:off x="1206077" y="-8088"/>
            <a:ext cx="4546315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 rot="2700000">
            <a:off x="9751102" y="-817767"/>
            <a:ext cx="5541800" cy="163553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1131603">
            <a:off x="-1575475" y="6816468"/>
            <a:ext cx="6056075" cy="7668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8900000">
            <a:off x="-614518" y="-204382"/>
            <a:ext cx="1629355" cy="716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9800000">
            <a:off x="10913645" y="6517673"/>
            <a:ext cx="1676842" cy="9978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2700000">
            <a:off x="9699572" y="-238179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164750">
            <a:off x="-1963372" y="7000485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1634" t="5632" r="4987" b="10341"/>
          <a:stretch/>
        </p:blipFill>
        <p:spPr>
          <a:xfrm>
            <a:off x="6131469" y="173882"/>
            <a:ext cx="4583921" cy="652534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 rot="1131603">
            <a:off x="-1557183" y="6768341"/>
            <a:ext cx="6056075" cy="7668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8900000">
            <a:off x="-596226" y="-252509"/>
            <a:ext cx="1629355" cy="716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19800000">
            <a:off x="10931937" y="6469546"/>
            <a:ext cx="1676842" cy="9978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1164750">
            <a:off x="-1945080" y="6952358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042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1110-ED47-4A9C-A16D-C46575C5D074}" type="slidenum">
              <a:rPr lang="ru-RU" smtClean="0"/>
              <a:t>21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3961" t="7315" r="7366" b="9141"/>
          <a:stretch/>
        </p:blipFill>
        <p:spPr>
          <a:xfrm>
            <a:off x="1361729" y="1"/>
            <a:ext cx="457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lum contrast="2000"/>
          </a:blip>
          <a:srcRect l="14515" t="6534" r="8289" b="9183"/>
          <a:stretch/>
        </p:blipFill>
        <p:spPr>
          <a:xfrm>
            <a:off x="6212301" y="417932"/>
            <a:ext cx="4184682" cy="64536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700000">
            <a:off x="9751102" y="-817767"/>
            <a:ext cx="5541800" cy="163553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2700000">
            <a:off x="9699572" y="-238179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131603">
            <a:off x="-1557183" y="6768341"/>
            <a:ext cx="6056075" cy="7668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8900000">
            <a:off x="-596226" y="-252509"/>
            <a:ext cx="1629355" cy="716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9800000">
            <a:off x="10931937" y="6469546"/>
            <a:ext cx="1676842" cy="9978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164750">
            <a:off x="-1945080" y="6952358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414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lum contrast="2000"/>
          </a:blip>
          <a:srcRect l="14067" t="6515" r="6174" b="9794"/>
          <a:stretch/>
        </p:blipFill>
        <p:spPr>
          <a:xfrm>
            <a:off x="1656809" y="59288"/>
            <a:ext cx="4587083" cy="679871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1110-ED47-4A9C-A16D-C46575C5D074}" type="slidenum">
              <a:rPr lang="ru-RU" smtClean="0"/>
              <a:t>22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2700000">
            <a:off x="9751102" y="-817767"/>
            <a:ext cx="5541800" cy="163553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2700000">
            <a:off x="9699572" y="-238179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1131603">
            <a:off x="-1557183" y="6768341"/>
            <a:ext cx="6056075" cy="7668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8900000">
            <a:off x="-596226" y="-252509"/>
            <a:ext cx="1629355" cy="716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9800000">
            <a:off x="10931937" y="6469546"/>
            <a:ext cx="1676842" cy="9978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164750">
            <a:off x="-1945080" y="6952358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4724" t="7332" r="7083" b="11200"/>
          <a:stretch/>
        </p:blipFill>
        <p:spPr>
          <a:xfrm>
            <a:off x="6431062" y="18229"/>
            <a:ext cx="4655033" cy="685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95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700000">
            <a:off x="9751102" y="-817767"/>
            <a:ext cx="5541800" cy="163553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131603">
            <a:off x="-1575475" y="6816468"/>
            <a:ext cx="6056075" cy="7668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8900000">
            <a:off x="-614518" y="-204382"/>
            <a:ext cx="1629355" cy="716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9800000">
            <a:off x="10913645" y="6517673"/>
            <a:ext cx="1676842" cy="9978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2700000">
            <a:off x="9699572" y="-238179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164750">
            <a:off x="-1963372" y="7000485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1110-ED47-4A9C-A16D-C46575C5D074}" type="slidenum">
              <a:rPr lang="ru-RU" smtClean="0"/>
              <a:t>23</a:t>
            </a:fld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0" y="188640"/>
            <a:ext cx="6091786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51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5691" y="17846"/>
            <a:ext cx="5234910" cy="157119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3912" y="1484784"/>
            <a:ext cx="4591891" cy="537321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1110-ED47-4A9C-A16D-C46575C5D074}" type="slidenum">
              <a:rPr lang="ru-RU" smtClean="0"/>
              <a:t>24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2700000">
            <a:off x="9751102" y="-817767"/>
            <a:ext cx="5541800" cy="163553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131603">
            <a:off x="-1575475" y="6816468"/>
            <a:ext cx="6056075" cy="7668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18900000">
            <a:off x="-614518" y="-204382"/>
            <a:ext cx="1629355" cy="716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19800000">
            <a:off x="10913645" y="6517673"/>
            <a:ext cx="1676842" cy="9978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2700000">
            <a:off x="9699572" y="-238179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 rot="1164750">
            <a:off x="-1963372" y="7000485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5423" y="1484784"/>
            <a:ext cx="4685073" cy="463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27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700000">
            <a:off x="9751102" y="-817767"/>
            <a:ext cx="5541800" cy="163553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131603">
            <a:off x="-1575475" y="6816468"/>
            <a:ext cx="6056075" cy="7668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8900000">
            <a:off x="-614518" y="-204382"/>
            <a:ext cx="1629355" cy="716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9800000">
            <a:off x="10913645" y="6517673"/>
            <a:ext cx="1676842" cy="9978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2700000">
            <a:off x="9699572" y="-238179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164750">
            <a:off x="-1963372" y="7000485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623393" y="1015775"/>
            <a:ext cx="10945216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Сроки внедрения в действие профессиональных стандартов </a:t>
            </a:r>
          </a:p>
          <a:p>
            <a:endParaRPr lang="ru-RU" sz="18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endParaRPr lang="ru-RU" sz="18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ПРАВИТЕЛЬСТВО РОССИЙСКОЙ ФЕДЕРАЦИИ ПОСТАНОВЛЕНИЕ   от 27 июня 2016 г. N 584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3393" y="1539364"/>
            <a:ext cx="109452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 algn="ctr">
              <a:spcBef>
                <a:spcPts val="0"/>
              </a:spcBef>
              <a:buNone/>
            </a:pPr>
            <a:r>
              <a:rPr lang="ru-RU" sz="1400" b="1" dirty="0">
                <a:latin typeface="Arial Narrow" panose="020B0606020202030204" pitchFamily="34" charset="0"/>
              </a:rPr>
              <a:t>ОБ ОСОБЕННОСТЯХ  ПРИМЕНЕНИЯ ПРОФЕССИОНАЛЬНЫХ СТАНДАРТОВ </a:t>
            </a:r>
            <a:r>
              <a:rPr lang="ru-RU" sz="1600" b="1" u="sng" dirty="0">
                <a:solidFill>
                  <a:schemeClr val="tx2"/>
                </a:solidFill>
                <a:latin typeface="Arial Narrow" panose="020B0606020202030204" pitchFamily="34" charset="0"/>
              </a:rPr>
              <a:t>В ЧАСТИ ТРЕБОВАНИЙ,   ОБЯЗАТЕЛЬНЫХ ДЛЯ ПРИМЕНЕНИЯ</a:t>
            </a:r>
            <a:r>
              <a:rPr lang="ru-RU" sz="1400" b="1" u="sng" dirty="0">
                <a:latin typeface="Arial Narrow" panose="020B0606020202030204" pitchFamily="34" charset="0"/>
              </a:rPr>
              <a:t> </a:t>
            </a:r>
            <a:r>
              <a:rPr lang="ru-RU" sz="1400" b="1" dirty="0">
                <a:latin typeface="Arial Narrow" panose="020B0606020202030204" pitchFamily="34" charset="0"/>
              </a:rPr>
              <a:t>ГОСУДАРСТВЕННЫМИ ВНЕБЮДЖЕТНЫМИ  ФОНДАМИ РОССИЙСКОЙ ФЕДЕРАЦИИ, ГОСУДАРСТВЕННЫМИ   ИЛИ МУНИЦИПАЛЬНЫМИ УЧРЕЖДЕНИЯМИ, ГОСУДАРСТВЕННЫМИ ИЛИ МУНИЦИПАЛЬНЫМИ УНИТАРНЫМИ ПРЕДПРИЯТИЯМИ, А ТАКЖЕ   ГОСУДАРСТВЕННЫМИ КОРПОРАЦИЯМИ, ГОСУДАРСТВЕННЫМИ  КОМПАНИЯМИ И ХОЗЯЙСТВЕННЫМИ ОБЩЕСТВАМИ, БОЛЕЕ ПЯТИДЕСЯТИ   ПРОЦЕНТОВ АКЦИЙ (ДОЛЕЙ) В УСТАВНОМ КАПИТАЛЕ КОТОРЫХ   НАХОДИТСЯ В ГОСУДАРСТВЕННОЙ СОБСТВЕННОСТИ   ИЛИ МУНИЦИПАЛЬНОЙ СОБСТВЕННОСТИ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39416" y="2985914"/>
            <a:ext cx="105851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 algn="just">
              <a:spcBef>
                <a:spcPts val="0"/>
              </a:spcBef>
              <a:buNone/>
            </a:pPr>
            <a:r>
              <a:rPr lang="ru-RU" sz="1400" dirty="0">
                <a:latin typeface="Arial Narrow" panose="020B0606020202030204" pitchFamily="34" charset="0"/>
              </a:rPr>
              <a:t>1. Профессиональные стандарты в части требований к квалификации, необходимой работнику для выполнения определенной трудовой функции, установленных Трудовым кодексом Российской Федерации, другими федеральными законами, актами Президента Российской Федерации, Правительства Российской Федерации и федеральных органов исполнительной власти, применяются </a:t>
            </a:r>
            <a:r>
              <a:rPr lang="en-US" sz="1400" dirty="0">
                <a:latin typeface="Arial Narrow" panose="020B0606020202030204" pitchFamily="34" charset="0"/>
              </a:rPr>
              <a:t>&lt;…&gt;</a:t>
            </a:r>
            <a:r>
              <a:rPr lang="ru-RU" sz="1400" b="1" dirty="0">
                <a:solidFill>
                  <a:schemeClr val="tx2"/>
                </a:solidFill>
                <a:latin typeface="Arial Narrow" panose="020B0606020202030204" pitchFamily="34" charset="0"/>
              </a:rPr>
              <a:t>поэтапно на основе утвержденных указанными организациями с учетом мнений представительных органов работников планов по организации применения профессиональных стандартов</a:t>
            </a:r>
            <a:r>
              <a:rPr lang="ru-RU" sz="1400" b="1" dirty="0">
                <a:latin typeface="Arial Narrow" panose="020B0606020202030204" pitchFamily="34" charset="0"/>
              </a:rPr>
              <a:t> </a:t>
            </a:r>
            <a:r>
              <a:rPr lang="ru-RU" sz="1400" dirty="0">
                <a:latin typeface="Arial Narrow" panose="020B0606020202030204" pitchFamily="34" charset="0"/>
              </a:rPr>
              <a:t>(далее - планы), содержащих в том числе:</a:t>
            </a:r>
          </a:p>
          <a:p>
            <a:pPr marL="114300" indent="0" algn="just">
              <a:spcBef>
                <a:spcPts val="0"/>
              </a:spcBef>
              <a:buNone/>
            </a:pPr>
            <a:r>
              <a:rPr lang="ru-RU" sz="1400" dirty="0">
                <a:latin typeface="Arial Narrow" panose="020B0606020202030204" pitchFamily="34" charset="0"/>
              </a:rPr>
              <a:t>	а) список профессиональных стандартов, подлежащих применению;</a:t>
            </a:r>
          </a:p>
          <a:p>
            <a:pPr marL="114300" indent="0" algn="just">
              <a:spcBef>
                <a:spcPts val="0"/>
              </a:spcBef>
              <a:buNone/>
            </a:pPr>
            <a:r>
              <a:rPr lang="ru-RU" sz="1400" dirty="0">
                <a:latin typeface="Arial Narrow" panose="020B0606020202030204" pitchFamily="34" charset="0"/>
              </a:rPr>
              <a:t>	б) сведения о потребности в профессиональном образовании, профессиональном обучении и (или) дополнительном профессиональном 	образовании работников, полученные на основе анализа квалификационных требований, содержащихся в профессиональных 	стандартах, и кадрового состава организаций, и о проведении соответствующих мероприятий по образованию и обучению в 	установленном порядке;</a:t>
            </a:r>
          </a:p>
          <a:p>
            <a:pPr marL="114300" indent="0" algn="just">
              <a:spcBef>
                <a:spcPts val="0"/>
              </a:spcBef>
              <a:buNone/>
            </a:pPr>
            <a:r>
              <a:rPr lang="ru-RU" sz="1400" dirty="0">
                <a:latin typeface="Arial Narrow" panose="020B0606020202030204" pitchFamily="34" charset="0"/>
              </a:rPr>
              <a:t>	в) этапы применения профессиональных стандартов;</a:t>
            </a:r>
          </a:p>
          <a:p>
            <a:pPr marL="114300" indent="0" algn="just">
              <a:spcBef>
                <a:spcPts val="0"/>
              </a:spcBef>
              <a:buNone/>
            </a:pPr>
            <a:r>
              <a:rPr lang="ru-RU" sz="1400" dirty="0">
                <a:latin typeface="Arial Narrow" panose="020B0606020202030204" pitchFamily="34" charset="0"/>
              </a:rPr>
              <a:t>	г) перечень локальных нормативных актов и других документов организаций, в том числе по вопросам аттестации, сертификации и 	других форм оценки квалификации работников, подлежащих изменению в связи с учетом положений профессиональных стандартов, 	подлежащих применению.</a:t>
            </a:r>
            <a:r>
              <a:rPr lang="en-US" sz="1400" dirty="0">
                <a:latin typeface="Arial Narrow" panose="020B0606020202030204" pitchFamily="34" charset="0"/>
              </a:rPr>
              <a:t> &lt;…&gt;</a:t>
            </a:r>
          </a:p>
          <a:p>
            <a:pPr marL="114300" indent="0" algn="just">
              <a:spcBef>
                <a:spcPts val="0"/>
              </a:spcBef>
              <a:buNone/>
            </a:pPr>
            <a:r>
              <a:rPr lang="ru-RU" sz="1400" dirty="0">
                <a:latin typeface="Arial Narrow" panose="020B0606020202030204" pitchFamily="34" charset="0"/>
              </a:rPr>
              <a:t>2. Реализацию мероприятий планов завершить </a:t>
            </a:r>
            <a:r>
              <a:rPr lang="ru-RU" sz="1600" b="1" u="sng" dirty="0">
                <a:latin typeface="Arial Narrow" panose="020B0606020202030204" pitchFamily="34" charset="0"/>
              </a:rPr>
              <a:t>не позднее 1 января 2020 г.</a:t>
            </a:r>
            <a:r>
              <a:rPr lang="en-US" sz="1600" b="1" u="sng" dirty="0">
                <a:latin typeface="Arial Narrow" panose="020B0606020202030204" pitchFamily="34" charset="0"/>
              </a:rPr>
              <a:t> &lt;…&gt;</a:t>
            </a:r>
          </a:p>
          <a:p>
            <a:pPr marL="114300" indent="0" algn="just">
              <a:spcBef>
                <a:spcPts val="0"/>
              </a:spcBef>
              <a:buNone/>
            </a:pPr>
            <a:r>
              <a:rPr lang="ru-RU" sz="1400" dirty="0">
                <a:latin typeface="Arial Narrow" panose="020B0606020202030204" pitchFamily="34" charset="0"/>
              </a:rPr>
              <a:t>8. Настоящее постановление вступает в силу с 1 июля 2016 г.</a:t>
            </a:r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1110-ED47-4A9C-A16D-C46575C5D07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320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700000">
            <a:off x="9751102" y="-817767"/>
            <a:ext cx="5541800" cy="163553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131603">
            <a:off x="-1575475" y="6816468"/>
            <a:ext cx="6056075" cy="7668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8900000">
            <a:off x="-614518" y="-204382"/>
            <a:ext cx="1629355" cy="716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9800000">
            <a:off x="10913645" y="6517673"/>
            <a:ext cx="1676842" cy="9978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2700000">
            <a:off x="9699572" y="-238179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164750">
            <a:off x="-1963372" y="7000485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90784" y="379817"/>
            <a:ext cx="11737304" cy="7948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Arial Narrow" panose="020B0606020202030204" pitchFamily="34" charset="0"/>
                <a:cs typeface="Times New Roman" panose="02020603050405020304" pitchFamily="18" charset="0"/>
              </a:rPr>
              <a:t>ПС Педагог профессионального обучения, профессионального образования и дополнительного профессионального образования</a:t>
            </a:r>
          </a:p>
          <a:p>
            <a:r>
              <a:rPr lang="ru-RU" sz="800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Этапы введения</a:t>
            </a:r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1110-ED47-4A9C-A16D-C46575C5D074}" type="slidenum">
              <a:rPr lang="ru-RU" smtClean="0"/>
              <a:t>3</a:t>
            </a:fld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36750" y="1309505"/>
            <a:ext cx="11245372" cy="521584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600"/>
              </a:spcAft>
            </a:pPr>
            <a:endParaRPr lang="en-US" sz="1600" b="1" u="sng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28362"/>
              </p:ext>
            </p:extLst>
          </p:nvPr>
        </p:nvGraphicFramePr>
        <p:xfrm>
          <a:off x="536750" y="1403705"/>
          <a:ext cx="11215316" cy="5044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8810">
                  <a:extLst>
                    <a:ext uri="{9D8B030D-6E8A-4147-A177-3AD203B41FA5}">
                      <a16:colId xmlns:a16="http://schemas.microsoft.com/office/drawing/2014/main" val="105738615"/>
                    </a:ext>
                  </a:extLst>
                </a:gridCol>
                <a:gridCol w="9616506">
                  <a:extLst>
                    <a:ext uri="{9D8B030D-6E8A-4147-A177-3AD203B41FA5}">
                      <a16:colId xmlns:a16="http://schemas.microsoft.com/office/drawing/2014/main" val="40293350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Сентябрь 2015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Приказ Минтруда России от 08.09.2015 №608н "Об утверждении профессионального стандарта "Педагог профессионального обучения, профессионального образования и дополнительного профессионального образования"(Зарегистрировано в Минюсте России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24.09.2015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№ 38993)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6709564"/>
                  </a:ext>
                </a:extLst>
              </a:tr>
              <a:tr h="134255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Июнь 2016 </a:t>
                      </a:r>
                    </a:p>
                    <a:p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sz="1800" b="1" u="sng" dirty="0">
                          <a:solidFill>
                            <a:schemeClr val="tx1"/>
                          </a:solidFill>
                        </a:rPr>
                        <a:t>1 января 2020</a:t>
                      </a:r>
                      <a:r>
                        <a:rPr lang="ru-RU" sz="1800" u="sng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Постановление Правительства РФ от 27 июня 2016 г. № 584 устанавливает сроки введения в действие профессиональных стандартов.</a:t>
                      </a:r>
                    </a:p>
                    <a:p>
                      <a:pPr marL="114300" indent="0" algn="just">
                        <a:spcBef>
                          <a:spcPts val="0"/>
                        </a:spcBef>
                        <a:buNone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1. Профессиональные стандарты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&lt;…&gt;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 применяются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&lt;…&gt;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 поэтапно на основе утвержденных указанными организациями с учетом мнений представительных органов работников планов по организации применения профессиональных стандартов.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&lt;…&gt;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  <a:p>
                      <a:pPr marL="114300" indent="0" algn="just">
                        <a:spcBef>
                          <a:spcPts val="0"/>
                        </a:spcBef>
                        <a:buNone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2. Реализацию мероприятий планов завершить </a:t>
                      </a:r>
                      <a:r>
                        <a:rPr lang="ru-RU" sz="1800" b="1" u="sng" dirty="0">
                          <a:solidFill>
                            <a:schemeClr val="tx1"/>
                          </a:solidFill>
                        </a:rPr>
                        <a:t>не позднее 1 января 2020 г.</a:t>
                      </a:r>
                      <a:r>
                        <a:rPr lang="en-US" sz="1800" b="1" u="sng" dirty="0">
                          <a:solidFill>
                            <a:schemeClr val="tx1"/>
                          </a:solidFill>
                        </a:rPr>
                        <a:t> &lt;…&gt;</a:t>
                      </a:r>
                    </a:p>
                    <a:p>
                      <a:pPr marL="114300" indent="0" algn="just">
                        <a:spcBef>
                          <a:spcPts val="0"/>
                        </a:spcBef>
                        <a:buNone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8. Настоящее постановление вступает в силу с 1 июля 2016 г.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8866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Октябрь –</a:t>
                      </a:r>
                    </a:p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Ноябрь 2019</a:t>
                      </a:r>
                    </a:p>
                  </a:txBody>
                  <a:tcP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6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Дополнительное обсуждение:</a:t>
                      </a:r>
                    </a:p>
                    <a:p>
                      <a:pPr marL="265113" marR="0" indent="-2651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Рабочая группа по развитию системы профессионального образования и обучения в национальной системе квалификаций -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18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октября </a:t>
                      </a:r>
                    </a:p>
                    <a:p>
                      <a:pPr marL="265113" marR="0" indent="-2651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СПК в сфере образования -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28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октября </a:t>
                      </a:r>
                    </a:p>
                    <a:p>
                      <a:pPr marL="265113" marR="0" indent="-2651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Совет ректоров вузов Москвы и Московской области -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29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октября </a:t>
                      </a:r>
                    </a:p>
                    <a:p>
                      <a:pPr marL="265113" marR="0" indent="-2651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</a:rPr>
                        <a:t>Минобрнауки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 России -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22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ноября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35109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1732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Стрелка вправо 44"/>
          <p:cNvSpPr/>
          <p:nvPr/>
        </p:nvSpPr>
        <p:spPr>
          <a:xfrm rot="18653308">
            <a:off x="6379983" y="2602005"/>
            <a:ext cx="1296415" cy="803843"/>
          </a:xfrm>
          <a:prstGeom prst="rightArrow">
            <a:avLst>
              <a:gd name="adj1" fmla="val 97490"/>
              <a:gd name="adj2" fmla="val 60609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 вправо 43"/>
          <p:cNvSpPr/>
          <p:nvPr/>
        </p:nvSpPr>
        <p:spPr>
          <a:xfrm rot="18653308">
            <a:off x="4440015" y="4745779"/>
            <a:ext cx="1137592" cy="803843"/>
          </a:xfrm>
          <a:prstGeom prst="rightArrow">
            <a:avLst>
              <a:gd name="adj1" fmla="val 97490"/>
              <a:gd name="adj2" fmla="val 60609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 flipH="1">
            <a:off x="8468314" y="1820022"/>
            <a:ext cx="519590" cy="40640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 flipH="1">
            <a:off x="8468314" y="5670349"/>
            <a:ext cx="519590" cy="40640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 flipH="1">
            <a:off x="3341507" y="5670349"/>
            <a:ext cx="519590" cy="40640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 flipH="1">
            <a:off x="3341507" y="1820022"/>
            <a:ext cx="519590" cy="40640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2700000">
            <a:off x="9751102" y="-817767"/>
            <a:ext cx="5541800" cy="163553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131603">
            <a:off x="-1575475" y="6816468"/>
            <a:ext cx="6056075" cy="7668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8900000">
            <a:off x="-614518" y="-204382"/>
            <a:ext cx="1629355" cy="716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9800000">
            <a:off x="10913645" y="6517673"/>
            <a:ext cx="1676842" cy="9978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2700000">
            <a:off x="9699572" y="-238179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164750">
            <a:off x="-1963372" y="7000485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35360" y="509520"/>
            <a:ext cx="11665295" cy="687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latin typeface="Arial Narrow" panose="020B0606020202030204" pitchFamily="34" charset="0"/>
                <a:cs typeface="Times New Roman" panose="02020603050405020304" pitchFamily="18" charset="0"/>
              </a:rPr>
              <a:t>ПС Педагог профессионального обучения, профессионального образования и дополнительного профессионального образования</a:t>
            </a:r>
          </a:p>
          <a:p>
            <a:r>
              <a:rPr lang="ru-RU" sz="1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Нормативные документы, определяющие обязательность применения ПС</a:t>
            </a:r>
          </a:p>
          <a:p>
            <a:r>
              <a:rPr lang="ru-RU" sz="1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с  01.07.2016 г. (статья 195.3 ТК РФ)</a:t>
            </a:r>
          </a:p>
        </p:txBody>
      </p:sp>
      <p:sp>
        <p:nvSpPr>
          <p:cNvPr id="19" name="Shape 18"/>
          <p:cNvSpPr/>
          <p:nvPr/>
        </p:nvSpPr>
        <p:spPr>
          <a:xfrm>
            <a:off x="3863752" y="1842170"/>
            <a:ext cx="4827190" cy="4827190"/>
          </a:xfrm>
          <a:prstGeom prst="leftCircularArrow">
            <a:avLst>
              <a:gd name="adj1" fmla="val 12040"/>
              <a:gd name="adj2" fmla="val 327528"/>
              <a:gd name="adj3" fmla="val 250319"/>
              <a:gd name="adj4" fmla="val 5405166"/>
              <a:gd name="adj5" fmla="val 602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Shape 19"/>
          <p:cNvSpPr/>
          <p:nvPr/>
        </p:nvSpPr>
        <p:spPr>
          <a:xfrm rot="16200000">
            <a:off x="3861098" y="1266107"/>
            <a:ext cx="4827190" cy="4827190"/>
          </a:xfrm>
          <a:prstGeom prst="leftCircularArrow">
            <a:avLst>
              <a:gd name="adj1" fmla="val 12040"/>
              <a:gd name="adj2" fmla="val 327528"/>
              <a:gd name="adj3" fmla="val 250319"/>
              <a:gd name="adj4" fmla="val 5405166"/>
              <a:gd name="adj5" fmla="val 602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Shape 20"/>
          <p:cNvSpPr/>
          <p:nvPr/>
        </p:nvSpPr>
        <p:spPr>
          <a:xfrm rot="10800000">
            <a:off x="3431705" y="1266107"/>
            <a:ext cx="4827190" cy="4827190"/>
          </a:xfrm>
          <a:prstGeom prst="leftCircularArrow">
            <a:avLst>
              <a:gd name="adj1" fmla="val 12040"/>
              <a:gd name="adj2" fmla="val 327528"/>
              <a:gd name="adj3" fmla="val 250319"/>
              <a:gd name="adj4" fmla="val 5405166"/>
              <a:gd name="adj5" fmla="val 602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Shape 21"/>
          <p:cNvSpPr/>
          <p:nvPr/>
        </p:nvSpPr>
        <p:spPr>
          <a:xfrm rot="5400000">
            <a:off x="3431704" y="1839516"/>
            <a:ext cx="4827190" cy="4827190"/>
          </a:xfrm>
          <a:prstGeom prst="leftCircularArrow">
            <a:avLst>
              <a:gd name="adj1" fmla="val 12040"/>
              <a:gd name="adj2" fmla="val 327528"/>
              <a:gd name="adj3" fmla="val 250319"/>
              <a:gd name="adj4" fmla="val 5405166"/>
              <a:gd name="adj5" fmla="val 602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Скругленный прямоугольник 11"/>
          <p:cNvSpPr/>
          <p:nvPr/>
        </p:nvSpPr>
        <p:spPr>
          <a:xfrm>
            <a:off x="335360" y="1266106"/>
            <a:ext cx="3024336" cy="16214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 Narrow" panose="020B0606020202030204" pitchFamily="34" charset="0"/>
              </a:rPr>
              <a:t>«Если настоящим Кодексом, другими федеральными законами, иными нормативными правовыми актами Российской Федерации установлены требования к квалификации &lt;…&gt;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832304" y="1424953"/>
            <a:ext cx="3024336" cy="130371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Профессиональные стандарты в части указанных требований обязательны для применения работодателями</a:t>
            </a:r>
            <a:endParaRPr lang="ru-RU" sz="1600" dirty="0"/>
          </a:p>
        </p:txBody>
      </p:sp>
      <p:sp>
        <p:nvSpPr>
          <p:cNvPr id="26" name="Овал 25"/>
          <p:cNvSpPr/>
          <p:nvPr/>
        </p:nvSpPr>
        <p:spPr>
          <a:xfrm>
            <a:off x="3691259" y="1476420"/>
            <a:ext cx="1282759" cy="112248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Статья 195.3. ТК РФ</a:t>
            </a:r>
            <a:endParaRPr lang="ru-RU" sz="16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3691258" y="5224706"/>
            <a:ext cx="1282759" cy="112248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Статья 331 ТК РФ </a:t>
            </a:r>
            <a:endParaRPr lang="ru-RU" sz="16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7325887" y="5227360"/>
            <a:ext cx="1282759" cy="112248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Статья 52 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273 ФЗ</a:t>
            </a:r>
            <a:endParaRPr lang="ru-RU" sz="16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7323233" y="1476420"/>
            <a:ext cx="1282759" cy="112248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ПС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35360" y="4525066"/>
            <a:ext cx="3024336" cy="200220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 Narrow" panose="020B0606020202030204" pitchFamily="34" charset="0"/>
              </a:rPr>
              <a:t>К педагогической деятельности допускаются лица, имеющие образовательный ценз, который определяется в порядке, установленном законодательством Российской Федерации в сфере образования»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8832304" y="4102931"/>
            <a:ext cx="3024336" cy="242434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Федерального закона от 29.12.2012 N 273-ФЗ "Об образовании в Российской Федерации«:   «Право на занятие должностей в образовательных организациях имеют лица, отвечающие квалификационным требованиям, указанным в квалификационных справочниках, и (или) профессиональным стандартам.»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4295800" y="3354338"/>
            <a:ext cx="3600400" cy="129430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200" b="1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Право на занятие педагогической деятельностью имеют лица, имеющие среднее профессиональное или высшее образование и отвечающие </a:t>
            </a:r>
            <a:r>
              <a:rPr lang="ru-RU" altLang="ru-RU" sz="1400" b="1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квалификационным</a:t>
            </a:r>
            <a:r>
              <a:rPr lang="ru-RU" altLang="ru-RU" sz="1200" b="1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требованиям, указанным в квалификационных справочниках, и (или) профессиональным стандартам»</a:t>
            </a:r>
            <a:endParaRPr lang="ru-RU" sz="12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5454621" y="2274218"/>
            <a:ext cx="1289451" cy="112248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 Narrow" panose="020B0606020202030204" pitchFamily="34" charset="0"/>
              </a:rPr>
              <a:t>Статья 46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Arial Narrow" panose="020B0606020202030204" pitchFamily="34" charset="0"/>
              </a:rPr>
              <a:t>273 ФЗ </a:t>
            </a:r>
          </a:p>
        </p:txBody>
      </p:sp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1110-ED47-4A9C-A16D-C46575C5D074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8016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с двумя усеченными соседними углами 17"/>
          <p:cNvSpPr/>
          <p:nvPr/>
        </p:nvSpPr>
        <p:spPr>
          <a:xfrm>
            <a:off x="2878566" y="980728"/>
            <a:ext cx="6627626" cy="1845768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2700000">
            <a:off x="9751102" y="-817767"/>
            <a:ext cx="5541800" cy="163553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131603">
            <a:off x="-1575475" y="6816468"/>
            <a:ext cx="6056075" cy="7668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8900000">
            <a:off x="-614518" y="-204382"/>
            <a:ext cx="1629355" cy="716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9800000">
            <a:off x="10913645" y="6517673"/>
            <a:ext cx="1676842" cy="9978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2700000">
            <a:off x="9699572" y="-238179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164750">
            <a:off x="-1963372" y="7000485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00159" y="449813"/>
            <a:ext cx="11809312" cy="444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latin typeface="Arial Narrow" panose="020B0606020202030204" pitchFamily="34" charset="0"/>
                <a:cs typeface="Times New Roman" panose="02020603050405020304" pitchFamily="18" charset="0"/>
              </a:rPr>
              <a:t>ПС Педагог профессионального обучения, профессионального образования и дополнительного профессионального образования</a:t>
            </a:r>
          </a:p>
          <a:p>
            <a:r>
              <a:rPr lang="ru-RU" sz="1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Организации, для которых обязательно применение ПС</a:t>
            </a:r>
          </a:p>
        </p:txBody>
      </p:sp>
      <p:sp>
        <p:nvSpPr>
          <p:cNvPr id="2" name="Пятиугольник 1"/>
          <p:cNvSpPr/>
          <p:nvPr/>
        </p:nvSpPr>
        <p:spPr>
          <a:xfrm>
            <a:off x="2495600" y="3212976"/>
            <a:ext cx="7393559" cy="513842"/>
          </a:xfrm>
          <a:prstGeom prst="homePlate">
            <a:avLst>
              <a:gd name="adj" fmla="val 8499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8229" y="2953068"/>
            <a:ext cx="20933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 Narrow" panose="020B0606020202030204" pitchFamily="34" charset="0"/>
              </a:rPr>
              <a:t>Организации, осуществляющие образовательную деятельность </a:t>
            </a:r>
            <a:endParaRPr lang="ru-RU" sz="1000" b="1" dirty="0"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643080" y="2609578"/>
            <a:ext cx="22668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Профессиональные стандарты в части квалификационных требований обязательны для применения работодателями</a:t>
            </a:r>
            <a:endParaRPr lang="en-US" sz="1600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03643" y="1022931"/>
            <a:ext cx="3177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Arial Narrow" panose="020B0606020202030204" pitchFamily="34" charset="0"/>
              </a:rPr>
              <a:t>Образовательные организации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300227" y="1394192"/>
            <a:ext cx="57843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Narrow" panose="020B0606020202030204" pitchFamily="34" charset="0"/>
              </a:rPr>
              <a:t>Некоммерческие организации, осуществляющие на основании лицензии образовательную деятельность в качестве </a:t>
            </a:r>
            <a:r>
              <a:rPr lang="ru-RU" sz="1400" b="1" u="sng" dirty="0">
                <a:latin typeface="Arial Narrow" panose="020B0606020202030204" pitchFamily="34" charset="0"/>
              </a:rPr>
              <a:t>основного вида деятельности </a:t>
            </a:r>
            <a:r>
              <a:rPr lang="ru-RU" sz="1400" dirty="0">
                <a:latin typeface="Arial Narrow" panose="020B0606020202030204" pitchFamily="34" charset="0"/>
              </a:rPr>
              <a:t>в соответствии с целями, ради достижения которых такие организации созданы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950879" y="2204864"/>
            <a:ext cx="30011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Narrow" panose="020B0606020202030204" pitchFamily="34" charset="0"/>
              </a:rPr>
              <a:t>Организации, реализующие основные образовательные программы</a:t>
            </a:r>
            <a:endParaRPr lang="ru-RU" sz="14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76029" y="2204864"/>
            <a:ext cx="3266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Narrow" panose="020B0606020202030204" pitchFamily="34" charset="0"/>
                <a:cs typeface="Arial" panose="020B0604020202020204" pitchFamily="34" charset="0"/>
              </a:rPr>
              <a:t>Организации реализующие дополнительные образовательные программы</a:t>
            </a:r>
            <a:endParaRPr lang="ru-RU" sz="1400" b="1" dirty="0">
              <a:solidFill>
                <a:schemeClr val="tx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с двумя усеченными соседними углами 42"/>
          <p:cNvSpPr/>
          <p:nvPr/>
        </p:nvSpPr>
        <p:spPr>
          <a:xfrm rot="10800000">
            <a:off x="2891039" y="4674270"/>
            <a:ext cx="6627626" cy="2088232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027205" y="6330455"/>
            <a:ext cx="4355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Организации, осуществляющие обучение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972135" y="2843644"/>
            <a:ext cx="2247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Arial Narrow" panose="020B0606020202030204" pitchFamily="34" charset="0"/>
              </a:rPr>
              <a:t>Для всех  работников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878566" y="3729009"/>
            <a:ext cx="662762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 Narrow" panose="020B0606020202030204" pitchFamily="34" charset="0"/>
              </a:rPr>
              <a:t>Для педагогических </a:t>
            </a:r>
            <a:r>
              <a:rPr lang="ru-RU" sz="1600" b="1" dirty="0" smtClean="0">
                <a:latin typeface="Arial Narrow" panose="020B0606020202030204" pitchFamily="34" charset="0"/>
              </a:rPr>
              <a:t>работников 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algn="ctr"/>
            <a:r>
              <a:rPr lang="ru-RU" sz="1200" dirty="0">
                <a:latin typeface="Arial Narrow" panose="020B0606020202030204" pitchFamily="34" charset="0"/>
              </a:rPr>
              <a:t>(физ. лиц, которые состоят в трудовых, служебных отношениях с организацией, осуществляющей образовательную деятельность, и выполняют обязанности по обучению, воспитанию обучающихся и (или) организации образовательной деятельности)</a:t>
            </a:r>
            <a:endParaRPr lang="ru-RU" sz="12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3503712" y="6330453"/>
            <a:ext cx="54006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2878566" y="2132856"/>
            <a:ext cx="6627626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6096000" y="2132856"/>
            <a:ext cx="0" cy="72008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/>
          <p:cNvSpPr/>
          <p:nvPr/>
        </p:nvSpPr>
        <p:spPr>
          <a:xfrm>
            <a:off x="3156852" y="5570655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>
                <a:latin typeface="Arial Narrow" panose="020B0606020202030204" pitchFamily="34" charset="0"/>
              </a:rPr>
              <a:t>Юридические лица, осуществляющее на основании лицензии наряду с основной деятельностью образовательную деятельность </a:t>
            </a:r>
            <a:r>
              <a:rPr lang="ru-RU" sz="1400" b="1" u="sng" dirty="0">
                <a:latin typeface="Arial Narrow" panose="020B0606020202030204" pitchFamily="34" charset="0"/>
              </a:rPr>
              <a:t>в качестве дополнительного вида деятельности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2857321" y="4653136"/>
            <a:ext cx="66950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Narrow" panose="020B0606020202030204" pitchFamily="34" charset="0"/>
              </a:rPr>
              <a:t>Для осуществления образовательной деятельности организацией, осуществляющей обучение, в ее структуре создается специализированное структурное образовательное подразделение. Деятельность такого подразделения регулируется положением, разрабатываемым и утверждаемым организацией, осуществляющей обучение</a:t>
            </a:r>
            <a:endParaRPr lang="ru-RU" sz="14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>
            <a:off x="2878566" y="5585552"/>
            <a:ext cx="6627626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3503712" y="1340768"/>
            <a:ext cx="54006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Номер слайда 68"/>
          <p:cNvSpPr>
            <a:spLocks noGrp="1"/>
          </p:cNvSpPr>
          <p:nvPr>
            <p:ph type="sldNum" sz="quarter" idx="12"/>
          </p:nvPr>
        </p:nvSpPr>
        <p:spPr>
          <a:xfrm>
            <a:off x="8610600" y="6428358"/>
            <a:ext cx="2743200" cy="365125"/>
          </a:xfrm>
        </p:spPr>
        <p:txBody>
          <a:bodyPr/>
          <a:lstStyle/>
          <a:p>
            <a:fld id="{CA551110-ED47-4A9C-A16D-C46575C5D074}" type="slidenum">
              <a:rPr lang="ru-RU" smtClean="0"/>
              <a:t>5</a:t>
            </a:fld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rot="18653308">
            <a:off x="1419697" y="1753945"/>
            <a:ext cx="1137592" cy="803843"/>
          </a:xfrm>
          <a:prstGeom prst="rightArrow">
            <a:avLst>
              <a:gd name="adj1" fmla="val 97490"/>
              <a:gd name="adj2" fmla="val 60609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 rot="2700000">
            <a:off x="1492526" y="4644933"/>
            <a:ext cx="1137592" cy="803843"/>
          </a:xfrm>
          <a:prstGeom prst="rightArrow">
            <a:avLst>
              <a:gd name="adj1" fmla="val 97490"/>
              <a:gd name="adj2" fmla="val 60609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73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700000">
            <a:off x="9751102" y="-817767"/>
            <a:ext cx="5541800" cy="163553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131603">
            <a:off x="-1575475" y="6816468"/>
            <a:ext cx="6056075" cy="7668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8900000">
            <a:off x="-614518" y="-204382"/>
            <a:ext cx="1629355" cy="716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9800000">
            <a:off x="10913645" y="6517673"/>
            <a:ext cx="1676842" cy="9978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2700000">
            <a:off x="9699572" y="-238179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164750">
            <a:off x="-1963372" y="7000485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68318" y="235913"/>
            <a:ext cx="11732337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latin typeface="Arial Narrow" panose="020B0606020202030204" pitchFamily="34" charset="0"/>
                <a:cs typeface="Times New Roman" panose="02020603050405020304" pitchFamily="18" charset="0"/>
              </a:rPr>
              <a:t>ПС Педагог профессионального обучения, профессионального образования и дополнительного профессионального образования</a:t>
            </a:r>
          </a:p>
          <a:p>
            <a:r>
              <a:rPr lang="ru-RU" sz="1800" b="1" u="sng" dirty="0">
                <a:latin typeface="Arial Narrow" panose="020B0606020202030204" pitchFamily="34" charset="0"/>
                <a:cs typeface="Times New Roman" panose="02020603050405020304" pitchFamily="18" charset="0"/>
              </a:rPr>
              <a:t>Ассистент, преподаватель, старший преподаватель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263352" y="1149844"/>
            <a:ext cx="3312665" cy="5251211"/>
            <a:chOff x="1029692" y="976208"/>
            <a:chExt cx="4004516" cy="5437257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029692" y="985358"/>
              <a:ext cx="4004516" cy="54281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1188146" y="976208"/>
              <a:ext cx="3754841" cy="6451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Требования к образованию и обучению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127449" y="1701736"/>
              <a:ext cx="3815538" cy="46079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Высшее образование - </a:t>
              </a:r>
              <a:r>
                <a:rPr lang="ru-RU" sz="1400" dirty="0" err="1">
                  <a:latin typeface="Arial Narrow" panose="020B0606020202030204" pitchFamily="34" charset="0"/>
                  <a:cs typeface="Times New Roman" panose="02020603050405020304" pitchFamily="18" charset="0"/>
                </a:rPr>
                <a:t>специалитет</a:t>
              </a: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 или магистратура, </a:t>
              </a:r>
              <a:r>
                <a:rPr lang="ru-RU" sz="1400" b="1" i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направленность (профиль) которого, как правило, соответствует преподаваемому учебному курсу, дисциплине (модулю)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Дополнительное профессиональное образование на базе высшего образования (</a:t>
              </a:r>
              <a:r>
                <a:rPr lang="ru-RU" sz="1400" dirty="0" err="1">
                  <a:latin typeface="Arial Narrow" panose="020B0606020202030204" pitchFamily="34" charset="0"/>
                  <a:cs typeface="Times New Roman" panose="02020603050405020304" pitchFamily="18" charset="0"/>
                </a:rPr>
                <a:t>специалитета</a:t>
              </a: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 или магистратуры) - </a:t>
              </a:r>
              <a:r>
                <a:rPr lang="ru-RU" sz="1400" b="1" i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профессиональная переподготовка, направленность (профиль) которой соответствует преподаваемому учебному курсу, дисциплине (модулю)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Рекомендуется </a:t>
              </a:r>
              <a:r>
                <a:rPr lang="ru-RU" sz="1400" b="1" i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обучение по дополнительным профессиональным программам по профилю педагогической деятельности не реже чем один раз в три года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197476" y="1572524"/>
              <a:ext cx="3745511" cy="11027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696528" y="1159012"/>
            <a:ext cx="4853682" cy="5242044"/>
            <a:chOff x="6010623" y="968281"/>
            <a:chExt cx="4645959" cy="5111533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6010623" y="985358"/>
              <a:ext cx="4634261" cy="50944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6251990" y="968281"/>
              <a:ext cx="4217402" cy="6102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Требования к опыту </a:t>
              </a:r>
            </a:p>
            <a:p>
              <a:pPr algn="ctr"/>
              <a:r>
                <a:rPr lang="ru-RU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практической работы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6039933" y="1726577"/>
              <a:ext cx="4616649" cy="4318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При несоответствии направленности (профиля) образования преподаваемому учебному курсу, дисциплине (модулю) - опыт работы в области профессиональной деятельности, осваиваемой обучающимися или соответствующей преподаваемому учебному курсу, дисциплине (модулю)</a:t>
              </a:r>
              <a:endParaRPr lang="en-US" sz="1400" dirty="0"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ru-RU" sz="1200" dirty="0"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Ассистент</a:t>
              </a: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: без предъявления требований к стажу работы</a:t>
              </a:r>
              <a:b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</a:br>
              <a:r>
                <a:rPr lang="ru-RU" sz="1400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Преподаватель</a:t>
              </a: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: стаж работы в образовательной организации не менее одного года; при наличии ученой степени (звания) - без предъявления требований к стажу работы</a:t>
              </a:r>
              <a:b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</a:br>
              <a:r>
                <a:rPr lang="ru-RU" sz="1400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Старший преподаватель</a:t>
              </a: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: стаж научно-педагогической работы не менее трех лет, при наличии ученой степени (звания) - без предъявления требований к стажу работы</a:t>
              </a:r>
              <a:endParaRPr lang="en-US" sz="1400" dirty="0"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ru-RU" sz="1200" dirty="0"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Систематические занятия научной, методической, художественно-творческой или иной практической деятельностью, соответствующей направленности (профилю) образовательной программы и(или) преподаваемому учебному курсу, дисциплине (модулю)</a:t>
              </a: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6263688" y="1539502"/>
              <a:ext cx="4205704" cy="10648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1110-ED47-4A9C-A16D-C46575C5D074}" type="slidenum">
              <a:rPr lang="ru-RU" smtClean="0"/>
              <a:t>6</a:t>
            </a:fld>
            <a:endParaRPr lang="ru-RU"/>
          </a:p>
        </p:txBody>
      </p:sp>
      <p:grpSp>
        <p:nvGrpSpPr>
          <p:cNvPr id="25" name="Группа 24"/>
          <p:cNvGrpSpPr/>
          <p:nvPr/>
        </p:nvGrpSpPr>
        <p:grpSpPr>
          <a:xfrm>
            <a:off x="8710203" y="1177096"/>
            <a:ext cx="3290453" cy="5223959"/>
            <a:chOff x="6624934" y="985358"/>
            <a:chExt cx="4058736" cy="5094456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6624934" y="985358"/>
              <a:ext cx="4058736" cy="50944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7615182" y="1105327"/>
              <a:ext cx="1803680" cy="339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Комментарии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6624934" y="1733173"/>
              <a:ext cx="4058734" cy="43221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6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Жесткое требование профильности противоречит развитию междисциплинарных программ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600" dirty="0" smtClean="0">
                  <a:latin typeface="Arial Narrow" panose="020B0606020202030204" pitchFamily="34" charset="0"/>
                  <a:cs typeface="Times New Roman" panose="02020603050405020304" pitchFamily="18" charset="0"/>
                </a:rPr>
                <a:t>Данные категории ППС не </a:t>
              </a:r>
              <a:r>
                <a:rPr lang="ru-RU" sz="16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имеют право вести практические, семинарские, лабораторные занятия у специалистов, магистров и аспирантов ни в каком качестве, в том числе не могут ассистировать профессору в проведении семинарских и лабораторных занятий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6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Преподаватели-практики, не имеющие опыт работы в вузе, в том числе выдающиеся специалисты, могут </a:t>
              </a:r>
              <a:r>
                <a:rPr lang="ru-RU" sz="1600" dirty="0" smtClean="0">
                  <a:latin typeface="Arial Narrow" panose="020B0606020202030204" pitchFamily="34" charset="0"/>
                  <a:cs typeface="Times New Roman" panose="02020603050405020304" pitchFamily="18" charset="0"/>
                </a:rPr>
                <a:t>работать </a:t>
              </a:r>
              <a:r>
                <a:rPr lang="ru-RU" sz="16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только на </a:t>
              </a:r>
              <a:r>
                <a:rPr lang="ru-RU" sz="1600" dirty="0" smtClean="0">
                  <a:latin typeface="Arial Narrow" panose="020B0606020202030204" pitchFamily="34" charset="0"/>
                  <a:cs typeface="Times New Roman" panose="02020603050405020304" pitchFamily="18" charset="0"/>
                </a:rPr>
                <a:t>должности </a:t>
              </a:r>
              <a:r>
                <a:rPr lang="ru-RU" sz="16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ассистента</a:t>
              </a: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6866662" y="1535972"/>
              <a:ext cx="3607296" cy="11001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657006" y="728086"/>
            <a:ext cx="11343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Преподавание по программам бакалавриата и </a:t>
            </a:r>
            <a:r>
              <a:rPr 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ДП</a:t>
            </a:r>
            <a:r>
              <a:rPr 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ориентированным на соответствующий уровень квалификации*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07575" y="6432757"/>
            <a:ext cx="8660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*Не предусмотрено участие профессоров. Снижение качества образования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135571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700000">
            <a:off x="9751102" y="-817767"/>
            <a:ext cx="5541800" cy="163553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131603">
            <a:off x="-1575475" y="6816468"/>
            <a:ext cx="6056075" cy="7668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8900000">
            <a:off x="-614518" y="-204382"/>
            <a:ext cx="1629355" cy="716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9800000">
            <a:off x="10913645" y="6517673"/>
            <a:ext cx="1676842" cy="9978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2700000">
            <a:off x="9699572" y="-238179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164750">
            <a:off x="-1963372" y="7000485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63353" y="143391"/>
            <a:ext cx="11665295" cy="10533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latin typeface="Arial Narrow" panose="020B0606020202030204" pitchFamily="34" charset="0"/>
                <a:cs typeface="Times New Roman" panose="02020603050405020304" pitchFamily="18" charset="0"/>
              </a:rPr>
              <a:t>ПС Педагог профессионального обучения, профессионального образования и дополнительного профессионального образования</a:t>
            </a:r>
          </a:p>
          <a:p>
            <a:r>
              <a:rPr lang="ru-RU" sz="1800" b="1" u="sng" dirty="0">
                <a:latin typeface="Arial Narrow" panose="020B0606020202030204" pitchFamily="34" charset="0"/>
                <a:cs typeface="Times New Roman" panose="02020603050405020304" pitchFamily="18" charset="0"/>
              </a:rPr>
              <a:t>Доцент</a:t>
            </a:r>
          </a:p>
          <a:p>
            <a:r>
              <a:rPr lang="ru-RU" sz="1800" dirty="0">
                <a:latin typeface="Arial Narrow" panose="020B0606020202030204" pitchFamily="34" charset="0"/>
                <a:cs typeface="Times New Roman" panose="02020603050405020304" pitchFamily="18" charset="0"/>
              </a:rPr>
              <a:t>Преподавание по программам </a:t>
            </a:r>
            <a:r>
              <a:rPr lang="ru-RU" sz="18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бакалавриата</a:t>
            </a:r>
            <a:r>
              <a:rPr lang="ru-RU" sz="1800" dirty="0">
                <a:latin typeface="Arial Narrow" panose="020B0606020202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специалитета</a:t>
            </a:r>
            <a:r>
              <a:rPr lang="ru-RU" sz="1800" dirty="0">
                <a:latin typeface="Arial Narrow" panose="020B0606020202030204" pitchFamily="34" charset="0"/>
                <a:cs typeface="Times New Roman" panose="02020603050405020304" pitchFamily="18" charset="0"/>
              </a:rPr>
              <a:t>, магистратуры и ДПП, ориентированным на соответствующий уровень квалификации</a:t>
            </a:r>
            <a:endParaRPr lang="ru-RU" sz="1800" u="sng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263353" y="1217106"/>
            <a:ext cx="3774227" cy="5504369"/>
            <a:chOff x="263353" y="1142910"/>
            <a:chExt cx="3672407" cy="5222093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263353" y="1142910"/>
              <a:ext cx="3672407" cy="517103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549554" y="1142911"/>
              <a:ext cx="3242189" cy="613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Требования к образованию и обучению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407368" y="1780711"/>
              <a:ext cx="3384376" cy="4584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Высшее образование - </a:t>
              </a:r>
              <a:r>
                <a:rPr lang="ru-RU" sz="1400" dirty="0" err="1">
                  <a:latin typeface="Arial Narrow" panose="020B0606020202030204" pitchFamily="34" charset="0"/>
                  <a:cs typeface="Times New Roman" panose="02020603050405020304" pitchFamily="18" charset="0"/>
                </a:rPr>
                <a:t>специалитет</a:t>
              </a: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, магистратура, аспирантура (адъюнктура), ординатура, </a:t>
              </a:r>
              <a:r>
                <a:rPr lang="ru-RU" sz="1400" dirty="0" err="1">
                  <a:latin typeface="Arial Narrow" panose="020B0606020202030204" pitchFamily="34" charset="0"/>
                  <a:cs typeface="Times New Roman" panose="02020603050405020304" pitchFamily="18" charset="0"/>
                </a:rPr>
                <a:t>ассистентура</a:t>
              </a: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-стажировка, </a:t>
              </a:r>
              <a:r>
                <a:rPr lang="ru-RU" sz="1400" b="1" i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направленность (профиль) которого, как правило, соответствует преподаваемому учебному курсу, дисциплине (модулю)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Дополнительное профессиональное образование на базе высшего образования (</a:t>
              </a:r>
              <a:r>
                <a:rPr lang="ru-RU" sz="1400" dirty="0" err="1">
                  <a:latin typeface="Arial Narrow" panose="020B0606020202030204" pitchFamily="34" charset="0"/>
                  <a:cs typeface="Times New Roman" panose="02020603050405020304" pitchFamily="18" charset="0"/>
                </a:rPr>
                <a:t>специалитета</a:t>
              </a: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, магистратуры, аспирантуры (адъюнктуры), ординатуры, </a:t>
              </a:r>
              <a:r>
                <a:rPr lang="ru-RU" sz="1400" dirty="0" err="1">
                  <a:latin typeface="Arial Narrow" panose="020B0606020202030204" pitchFamily="34" charset="0"/>
                  <a:cs typeface="Times New Roman" panose="02020603050405020304" pitchFamily="18" charset="0"/>
                </a:rPr>
                <a:t>ассистентуры</a:t>
              </a: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-стажировки) - </a:t>
              </a:r>
              <a:r>
                <a:rPr lang="ru-RU" sz="1400" b="1" i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профессиональная переподготовка, направленность (профиль) которой соответствует преподаваемому учебному курсу, дисциплине (модулю)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Рекомендуется </a:t>
              </a:r>
              <a:r>
                <a:rPr lang="ru-RU" sz="1400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обучение по дополнительным профессиональным программам по профилю педагогической деятельности не реже чем один раз в три года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37580" y="1708620"/>
              <a:ext cx="3454163" cy="11748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8133441" y="1232371"/>
            <a:ext cx="3795205" cy="1639653"/>
            <a:chOff x="8298701" y="1277929"/>
            <a:chExt cx="3413923" cy="1505644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8360648" y="1277929"/>
              <a:ext cx="3351976" cy="150564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8468507" y="1422871"/>
              <a:ext cx="3151657" cy="3391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Особые условия допуска к работе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8298701" y="1999697"/>
              <a:ext cx="3362763" cy="6358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Ученая степень (звание) </a:t>
              </a:r>
              <a:r>
                <a:rPr lang="ru-RU" sz="13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(кроме преподавания по образовательным программам в области искусства, физической культуры и спорта)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8507002" y="1821886"/>
              <a:ext cx="3041999" cy="1048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439816" y="1218804"/>
            <a:ext cx="3442584" cy="5450556"/>
            <a:chOff x="4472217" y="980728"/>
            <a:chExt cx="3351976" cy="5333222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4472217" y="985358"/>
              <a:ext cx="3351976" cy="53285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4576356" y="980728"/>
              <a:ext cx="3083471" cy="6324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Требования к опыту практической работы</a:t>
              </a: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4608675" y="1569097"/>
              <a:ext cx="3041999" cy="1167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520064" y="1685891"/>
              <a:ext cx="3224179" cy="4274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При несоответствии направленности (профиля) образования преподаваемому учебному курсу, дисциплине (модулю) - опыт работы в области профессиональной деятельности, осваиваемой обучающимися или соответствующей преподаваемому учебному курсу, дисциплине (модулю)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Стаж научно-педагогической работы </a:t>
              </a: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не менее трех лет. При наличии ученого звания - без предъявления требований к стажу работы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b="1" i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Систематические занятия </a:t>
              </a: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научной, методической, художественно-творческой или иной практической деятельностью, соответствующей направленности (профилю) образовательной программы и(или) преподаваемому учебному курсу, дисциплине (модулю)</a:t>
              </a:r>
            </a:p>
          </p:txBody>
        </p:sp>
      </p:grp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1110-ED47-4A9C-A16D-C46575C5D074}" type="slidenum">
              <a:rPr lang="ru-RU" smtClean="0"/>
              <a:t>7</a:t>
            </a:fld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8242183" y="3015761"/>
            <a:ext cx="3686465" cy="3696934"/>
            <a:chOff x="8360648" y="985359"/>
            <a:chExt cx="3351976" cy="3067850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8360648" y="985359"/>
              <a:ext cx="3351976" cy="303188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8460808" y="1067962"/>
              <a:ext cx="3151656" cy="3374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Комментарии</a:t>
              </a:r>
              <a:endParaRPr lang="ru-RU" b="1" dirty="0"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8440059" y="1524708"/>
              <a:ext cx="3107802" cy="25285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8900" indent="-88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На должность доцента, профессора может претендовать только преподаватель с ученой степенью/званием. Нет исключений для преподавателей-практиков, имеющих высокие достижения в профессиональной сфере. Противоречит ФГОС (наличие уч. степени у 70</a:t>
              </a:r>
              <a:r>
                <a:rPr lang="ru-RU" sz="1400" dirty="0" smtClean="0">
                  <a:latin typeface="Arial Narrow" panose="020B0606020202030204" pitchFamily="34" charset="0"/>
                  <a:cs typeface="Times New Roman" panose="02020603050405020304" pitchFamily="18" charset="0"/>
                </a:rPr>
                <a:t>% ППС)</a:t>
              </a:r>
              <a:endParaRPr lang="ru-RU" sz="1400" dirty="0"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marL="88900" indent="-88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Невозможность кадрового обеспечения ООП, особенно региональных вузов</a:t>
              </a:r>
            </a:p>
            <a:p>
              <a:pPr marL="88900" indent="-88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Невыполнение лицензионных требований. Ликвидация ООП и образовательных </a:t>
              </a:r>
              <a:r>
                <a:rPr lang="ru-RU" sz="1400" dirty="0" smtClean="0">
                  <a:latin typeface="Arial Narrow" panose="020B0606020202030204" pitchFamily="34" charset="0"/>
                  <a:cs typeface="Times New Roman" panose="02020603050405020304" pitchFamily="18" charset="0"/>
                </a:rPr>
                <a:t>организаций (медицинские, творческие, военные вузы</a:t>
              </a:r>
              <a:endParaRPr lang="ru-RU" sz="1400" dirty="0"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8515637" y="1412384"/>
              <a:ext cx="3041999" cy="10595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</p:grpSp>
    </p:spTree>
    <p:extLst>
      <p:ext uri="{BB962C8B-B14F-4D97-AF65-F5344CB8AC3E}">
        <p14:creationId xmlns:p14="http://schemas.microsoft.com/office/powerpoint/2010/main" val="2510490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700000">
            <a:off x="9751102" y="-817767"/>
            <a:ext cx="5541800" cy="163553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131603">
            <a:off x="-1575475" y="6816468"/>
            <a:ext cx="6056075" cy="7668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8900000">
            <a:off x="-614518" y="-204382"/>
            <a:ext cx="1629355" cy="716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9800000">
            <a:off x="10913645" y="6517673"/>
            <a:ext cx="1676842" cy="9978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2700000">
            <a:off x="9699572" y="-238179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164750">
            <a:off x="-1963372" y="7000485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87583" y="201855"/>
            <a:ext cx="11872768" cy="10806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latin typeface="Arial Narrow" panose="020B0606020202030204" pitchFamily="34" charset="0"/>
                <a:cs typeface="Times New Roman" panose="02020603050405020304" pitchFamily="18" charset="0"/>
              </a:rPr>
              <a:t>ПС Педагог профессионального обучения, профессионального образования и дополнительного профессионального образования</a:t>
            </a:r>
          </a:p>
          <a:p>
            <a:r>
              <a:rPr lang="ru-RU" sz="1800" b="1" u="sng" dirty="0">
                <a:latin typeface="Arial Narrow" panose="020B0606020202030204" pitchFamily="34" charset="0"/>
                <a:cs typeface="Times New Roman" panose="02020603050405020304" pitchFamily="18" charset="0"/>
              </a:rPr>
              <a:t>Профессор</a:t>
            </a:r>
            <a:r>
              <a:rPr lang="ru-RU" sz="18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dirty="0">
                <a:latin typeface="Arial Narrow" panose="020B0606020202030204" pitchFamily="34" charset="0"/>
              </a:rPr>
              <a:t>Преподавание по программам аспирантуры (адъюнктуры),  ординатуры, </a:t>
            </a:r>
            <a:r>
              <a:rPr lang="ru-RU" sz="1800" dirty="0" err="1">
                <a:latin typeface="Arial Narrow" panose="020B0606020202030204" pitchFamily="34" charset="0"/>
              </a:rPr>
              <a:t>ассистентуры</a:t>
            </a:r>
            <a:r>
              <a:rPr lang="ru-RU" sz="1800" dirty="0">
                <a:latin typeface="Arial Narrow" panose="020B0606020202030204" pitchFamily="34" charset="0"/>
              </a:rPr>
              <a:t>-стажировки и ДПП, ориентированным на соответствующий уровень квалификации</a:t>
            </a:r>
            <a:endParaRPr lang="en-US" sz="1800" dirty="0">
              <a:latin typeface="Arial Narrow" panose="020B060602020203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433116" y="1321790"/>
            <a:ext cx="3018347" cy="5447630"/>
            <a:chOff x="263352" y="1052736"/>
            <a:chExt cx="3555876" cy="5102843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263352" y="1052736"/>
              <a:ext cx="3555876" cy="510284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550122" y="1124744"/>
              <a:ext cx="318623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Требования к образованию и обучению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335360" y="2055785"/>
              <a:ext cx="3328991" cy="2508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Высшее образование - </a:t>
              </a:r>
              <a:r>
                <a:rPr lang="ru-RU" sz="1400" dirty="0" err="1">
                  <a:latin typeface="Arial Narrow" panose="020B0606020202030204" pitchFamily="34" charset="0"/>
                  <a:cs typeface="Times New Roman" panose="02020603050405020304" pitchFamily="18" charset="0"/>
                </a:rPr>
                <a:t>специалитет</a:t>
              </a: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, магистратура, аспирантура (адъюнктура), ординатура, </a:t>
              </a:r>
              <a:r>
                <a:rPr lang="ru-RU" sz="1400" dirty="0" err="1">
                  <a:latin typeface="Arial Narrow" panose="020B0606020202030204" pitchFamily="34" charset="0"/>
                  <a:cs typeface="Times New Roman" panose="02020603050405020304" pitchFamily="18" charset="0"/>
                </a:rPr>
                <a:t>ассистентура</a:t>
              </a: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-стажировка, направленность (профиль) которого, </a:t>
              </a:r>
              <a:r>
                <a:rPr lang="ru-RU" sz="1400" b="1" i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как правило, соответствует преподаваемому учебному курсу, дисциплине (модулю)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Рекомендуется </a:t>
              </a:r>
              <a:r>
                <a:rPr lang="ru-RU" sz="1400" b="1" i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обучение по дополнительным профессиональным программам по профилю педагогической деятельности не реже чем один раз в три года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407369" y="1844824"/>
              <a:ext cx="3256872" cy="14289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7742339" y="1321790"/>
            <a:ext cx="4117257" cy="3254112"/>
            <a:chOff x="7883399" y="1083676"/>
            <a:chExt cx="4117257" cy="3254112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7908324" y="1083676"/>
              <a:ext cx="4092332" cy="325411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8460808" y="1124744"/>
              <a:ext cx="315165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Особые условия допуска к работе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7883399" y="1947771"/>
              <a:ext cx="4070647" cy="22929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indent="-177800">
                <a:buFont typeface="Arial" panose="020B0604020202020204" pitchFamily="34" charset="0"/>
                <a:buChar char="•"/>
              </a:pPr>
              <a:r>
                <a:rPr lang="ru-RU" sz="1300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Ученая степень (звание) </a:t>
              </a:r>
              <a:r>
                <a:rPr lang="ru-RU" sz="1300" i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(кроме преподавания по образовательным программам в области искусства, физической культуры и спорта)</a:t>
              </a:r>
            </a:p>
            <a:p>
              <a:pPr marL="177800" indent="-177800">
                <a:buFont typeface="Arial" panose="020B0604020202020204" pitchFamily="34" charset="0"/>
                <a:buChar char="•"/>
              </a:pPr>
              <a:r>
                <a:rPr lang="ru-RU" sz="1300" u="sng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Для руководства подготовкой аспирантов (адъюнктов) по индивидуальному учебному плану: </a:t>
              </a:r>
              <a:r>
                <a:rPr lang="ru-RU" sz="13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наличие публикаций в ведущих отечественных и (или) зарубежных рецензируемых научных журналах и изданиях и(или) представления на национальных и международных конференциях результатов научно-исследовательской (творческой) деятельности, соответствующей области исследований аспиранта (адъюнкта)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8184232" y="1852129"/>
              <a:ext cx="3445412" cy="11579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632540" y="1308668"/>
            <a:ext cx="3902278" cy="5447630"/>
            <a:chOff x="3933182" y="985358"/>
            <a:chExt cx="3755449" cy="544763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3933182" y="985358"/>
              <a:ext cx="3700771" cy="54476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4183916" y="1124744"/>
              <a:ext cx="308347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Требования к опыту практической работы</a:t>
              </a: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4204652" y="1844824"/>
              <a:ext cx="3041999" cy="13869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939047" y="2020467"/>
              <a:ext cx="3749584" cy="44012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При несоответствии направленности (профиля) образования преподаваемому учебному курсу, дисциплине (модулю) - </a:t>
              </a:r>
              <a:r>
                <a:rPr lang="ru-RU" sz="1400" b="1" i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опыт работы в области профессиональной деятельности, осваиваемой обучающимися, или соответствующей преподаваемому учебному курсу, дисциплине (модулю)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Стаж научно-педагогической работы </a:t>
              </a: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не менее пяти лет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Для общего руководства реализацией ООП </a:t>
              </a:r>
              <a:r>
                <a:rPr lang="ru-RU" sz="1400" dirty="0" err="1">
                  <a:latin typeface="Arial Narrow" panose="020B0606020202030204" pitchFamily="34" charset="0"/>
                  <a:cs typeface="Times New Roman" panose="02020603050405020304" pitchFamily="18" charset="0"/>
                </a:rPr>
                <a:t>ассистентуры</a:t>
              </a: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-стажировки - опыт работы в образовательных организациях ВО не менее десяти лет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b="1" i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Опыт и систематические занятия </a:t>
              </a: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научной, методической, художественно-творческой или иной практической деятельностью, соответствующей направленности (профилю) образовательной программы и(или) преподаваемому учебному курсу, дисциплине (модулю)</a:t>
              </a:r>
            </a:p>
          </p:txBody>
        </p:sp>
      </p:grp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610600" y="6520259"/>
            <a:ext cx="2743200" cy="365125"/>
          </a:xfrm>
        </p:spPr>
        <p:txBody>
          <a:bodyPr/>
          <a:lstStyle/>
          <a:p>
            <a:fld id="{CA551110-ED47-4A9C-A16D-C46575C5D074}" type="slidenum">
              <a:rPr lang="ru-RU" smtClean="0"/>
              <a:t>8</a:t>
            </a:fld>
            <a:endParaRPr lang="ru-RU"/>
          </a:p>
        </p:txBody>
      </p:sp>
      <p:grpSp>
        <p:nvGrpSpPr>
          <p:cNvPr id="19" name="Группа 18"/>
          <p:cNvGrpSpPr/>
          <p:nvPr/>
        </p:nvGrpSpPr>
        <p:grpSpPr>
          <a:xfrm>
            <a:off x="7767264" y="4791159"/>
            <a:ext cx="4092332" cy="1965139"/>
            <a:chOff x="7836316" y="4293096"/>
            <a:chExt cx="4092332" cy="1965139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7836316" y="4293096"/>
              <a:ext cx="4092332" cy="1965139"/>
              <a:chOff x="8360648" y="1000722"/>
              <a:chExt cx="3351976" cy="2325011"/>
            </a:xfrm>
          </p:grpSpPr>
          <p:sp>
            <p:nvSpPr>
              <p:cNvPr id="29" name="Прямоугольник 28"/>
              <p:cNvSpPr/>
              <p:nvPr/>
            </p:nvSpPr>
            <p:spPr>
              <a:xfrm>
                <a:off x="8360648" y="1028851"/>
                <a:ext cx="3351976" cy="229688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/>
              </a:p>
            </p:txBody>
          </p:sp>
          <p:sp>
            <p:nvSpPr>
              <p:cNvPr id="30" name="Прямоугольник 29"/>
              <p:cNvSpPr/>
              <p:nvPr/>
            </p:nvSpPr>
            <p:spPr>
              <a:xfrm>
                <a:off x="8460808" y="1000722"/>
                <a:ext cx="3151656" cy="3374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b="1" dirty="0"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Комментарии</a:t>
                </a:r>
              </a:p>
            </p:txBody>
          </p:sp>
          <p:sp>
            <p:nvSpPr>
              <p:cNvPr id="31" name="Прямоугольник 30"/>
              <p:cNvSpPr/>
              <p:nvPr/>
            </p:nvSpPr>
            <p:spPr>
              <a:xfrm>
                <a:off x="8460808" y="1621527"/>
                <a:ext cx="3107801" cy="5483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8900" indent="-88900">
                  <a:buFont typeface="Arial" panose="020B0604020202020204" pitchFamily="34" charset="0"/>
                  <a:buChar char="•"/>
                </a:pPr>
                <a:endParaRPr lang="ru-RU" sz="11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8900" indent="-88900">
                  <a:buFont typeface="Arial" panose="020B0604020202020204" pitchFamily="34" charset="0"/>
                  <a:buChar char="•"/>
                </a:pPr>
                <a:endParaRPr lang="ru-RU" sz="11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8900" indent="-88900">
                  <a:buFont typeface="Arial" panose="020B0604020202020204" pitchFamily="34" charset="0"/>
                  <a:buChar char="•"/>
                </a:pPr>
                <a:endParaRPr lang="ru-RU" sz="11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8515637" y="1463336"/>
                <a:ext cx="3041999" cy="13869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/>
              </a:p>
            </p:txBody>
          </p:sp>
        </p:grpSp>
        <p:sp>
          <p:nvSpPr>
            <p:cNvPr id="14" name="Прямоугольник 13"/>
            <p:cNvSpPr/>
            <p:nvPr/>
          </p:nvSpPr>
          <p:spPr>
            <a:xfrm>
              <a:off x="7919563" y="4851737"/>
              <a:ext cx="381986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Профессор преподает только по программам аспирантуры, не может преподавать по программам </a:t>
              </a:r>
              <a:r>
                <a:rPr lang="ru-RU" sz="1400" dirty="0" err="1">
                  <a:latin typeface="Arial Narrow" panose="020B0606020202030204" pitchFamily="34" charset="0"/>
                  <a:cs typeface="Times New Roman" panose="02020603050405020304" pitchFamily="18" charset="0"/>
                </a:rPr>
                <a:t>бакалавриата</a:t>
              </a: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, </a:t>
              </a:r>
              <a:r>
                <a:rPr lang="ru-RU" sz="1400" dirty="0" err="1">
                  <a:latin typeface="Arial Narrow" panose="020B0606020202030204" pitchFamily="34" charset="0"/>
                  <a:cs typeface="Times New Roman" panose="02020603050405020304" pitchFamily="18" charset="0"/>
                </a:rPr>
                <a:t>специалитета</a:t>
              </a: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, магистратуры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Нет требования наличия ученой степени доктора наук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3557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700000">
            <a:off x="9751102" y="-817767"/>
            <a:ext cx="5541800" cy="163553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131603">
            <a:off x="-1575475" y="6816468"/>
            <a:ext cx="6056075" cy="7668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8900000">
            <a:off x="-614518" y="-204382"/>
            <a:ext cx="1629355" cy="716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9800000">
            <a:off x="10913645" y="6517673"/>
            <a:ext cx="1676842" cy="9978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2700000">
            <a:off x="9699572" y="-238179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164750">
            <a:off x="-1963372" y="7000485"/>
            <a:ext cx="6056075" cy="1069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221848"/>
            <a:ext cx="2743200" cy="365125"/>
          </a:xfrm>
        </p:spPr>
        <p:txBody>
          <a:bodyPr/>
          <a:lstStyle/>
          <a:p>
            <a:fld id="{CA551110-ED47-4A9C-A16D-C46575C5D074}" type="slidenum">
              <a:rPr lang="ru-RU" smtClean="0"/>
              <a:t>9</a:t>
            </a:fld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325239" y="836711"/>
            <a:ext cx="8381071" cy="5870678"/>
            <a:chOff x="1009742" y="959690"/>
            <a:chExt cx="4650912" cy="6066971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1026393" y="959690"/>
              <a:ext cx="4634261" cy="601679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1204591" y="989336"/>
              <a:ext cx="4261527" cy="4230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Замечания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009742" y="1518592"/>
              <a:ext cx="4619361" cy="55080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indent="-2667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Профессиональный стандарт противоречит современным тенденциям развития высшего образования:</a:t>
              </a:r>
            </a:p>
            <a:p>
              <a:pPr marL="447675" indent="-180975">
                <a:spcAft>
                  <a:spcPts val="600"/>
                </a:spcAft>
                <a:buFont typeface="Arial Narrow" panose="020B0606020202030204" pitchFamily="34" charset="0"/>
                <a:buChar char="–"/>
              </a:pP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развитию междисциплинарных программ;</a:t>
              </a:r>
            </a:p>
            <a:p>
              <a:pPr marL="447675" indent="-180975">
                <a:spcAft>
                  <a:spcPts val="600"/>
                </a:spcAft>
                <a:buFont typeface="Arial Narrow" panose="020B0606020202030204" pitchFamily="34" charset="0"/>
                <a:buChar char="–"/>
              </a:pP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росту </a:t>
              </a:r>
              <a:r>
                <a:rPr lang="ru-RU" sz="1400" dirty="0" err="1">
                  <a:latin typeface="Arial Narrow" panose="020B0606020202030204" pitchFamily="34" charset="0"/>
                  <a:cs typeface="Times New Roman" panose="02020603050405020304" pitchFamily="18" charset="0"/>
                </a:rPr>
                <a:t>практикоориентированных</a:t>
              </a: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 курсов;</a:t>
              </a:r>
            </a:p>
            <a:p>
              <a:pPr marL="266700" indent="-2667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Профессиональный стандарт исключает из образовательного процесса носителей современных компетенций и выдающихся практиков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Жесткое распределение преподавательских должностей по уровням образования. Невозможность ассистенту, преподавателю, старшему  преподавателю вести практические, семинарские, лабораторные занятия у специалистов и магистров подрывает сложившуюся систему построения образовательного процесса в высшей школе и противоречит мировой практике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Согласно профессиональному стандарту на должность доцента, профессора может претендовать только преподаватель с ученой степенью/званием. Нет исключений для преподавателей-практиков, имеющих опыт работы, высокие достижения в профессиональной сфере, что приводит к невыполнению требований ФГОС и снижению качества подготовки, противоречит требованиям практико-ориентированности образовательных программ (например, в инженерном образовании)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Работники, не имеющие ученой степени, не могут преподавать дисциплины по программам </a:t>
              </a:r>
              <a:r>
                <a:rPr lang="ru-RU" sz="1400" dirty="0" err="1">
                  <a:latin typeface="Arial Narrow" panose="020B0606020202030204" pitchFamily="34" charset="0"/>
                  <a:cs typeface="Times New Roman" panose="02020603050405020304" pitchFamily="18" charset="0"/>
                </a:rPr>
                <a:t>специалитета</a:t>
              </a: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/ магистратуры/ аспирантуры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Работники с высшим образованием уровня «</a:t>
              </a:r>
              <a:r>
                <a:rPr lang="ru-RU" sz="1400" dirty="0" err="1">
                  <a:latin typeface="Arial Narrow" panose="020B0606020202030204" pitchFamily="34" charset="0"/>
                  <a:cs typeface="Times New Roman" panose="02020603050405020304" pitchFamily="18" charset="0"/>
                </a:rPr>
                <a:t>бакалавриат</a:t>
              </a: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» не допускаются к преподаванию по программам высшего и дополнительного профессионального образования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Работники, занимающие должности «старшего преподавателя» и не имеющие ученой степени, а также работники, преподающие по программам </a:t>
              </a:r>
              <a:r>
                <a:rPr lang="ru-RU" sz="1400" dirty="0" err="1">
                  <a:latin typeface="Arial Narrow" panose="020B0606020202030204" pitchFamily="34" charset="0"/>
                  <a:cs typeface="Times New Roman" panose="02020603050405020304" pitchFamily="18" charset="0"/>
                </a:rPr>
                <a:t>специалитета</a:t>
              </a: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 и магистратуры и не имеющие ученого звания, должны иметь стаж научно-педагогической работы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Нормативно не определена и официально не подтверждена возможность провести аттестацию работников, не соответствующих квалификационным требованиям ПС, в целях допуска к преподаванию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232503" y="1404394"/>
              <a:ext cx="4205704" cy="13869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8832304" y="836711"/>
            <a:ext cx="3059960" cy="6078727"/>
            <a:chOff x="6049408" y="985358"/>
            <a:chExt cx="4634263" cy="5327072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6049411" y="985358"/>
              <a:ext cx="4634260" cy="50944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7681169" y="1019659"/>
              <a:ext cx="1366391" cy="3785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000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Предложения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6049408" y="1565376"/>
              <a:ext cx="4561363" cy="474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indent="-2667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6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Провести дополнительное экспертное обсуждение профессионального стандарта "Педагог профессионального обучения, профессионального образования и дополнительного профессионального образования" и его актуализацию  с учетом мнения </a:t>
              </a:r>
              <a:r>
                <a:rPr lang="ru-RU" sz="1600" dirty="0" err="1">
                  <a:latin typeface="Arial Narrow" panose="020B0606020202030204" pitchFamily="34" charset="0"/>
                  <a:cs typeface="Times New Roman" panose="02020603050405020304" pitchFamily="18" charset="0"/>
                </a:rPr>
                <a:t>эксперто</a:t>
              </a:r>
              <a:endParaRPr lang="ru-RU" sz="1600" dirty="0"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marL="266700" indent="-2667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6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Принять решение о переносе срока обязательного применения данного профессионального стандарта образовательными организациями (на 2 года), продлив его до завершения актуализации стандарта  и утверждения его в новой редакции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6287152" y="1452486"/>
              <a:ext cx="4205704" cy="11289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79731" y="385690"/>
            <a:ext cx="116784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ПС Педагог профессионального обучения, профессионального образования и дополнительного профессионального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570782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23533</TotalTime>
  <Words>2918</Words>
  <Application>Microsoft Office PowerPoint</Application>
  <PresentationFormat>Широкоэкранный</PresentationFormat>
  <Paragraphs>228</Paragraphs>
  <Slides>25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Arial Black</vt:lpstr>
      <vt:lpstr>Arial Narrow</vt:lpstr>
      <vt:lpstr>Calibri</vt:lpstr>
      <vt:lpstr>Calibri Light</vt:lpstr>
      <vt:lpstr>Times New Roman</vt:lpstr>
      <vt:lpstr>Тема Office</vt:lpstr>
      <vt:lpstr>О внедрении профессиональных стандартов  ПЕДАГОГ ПРОФЕССИОНАЛЬНОГО ОБУЧЕНИЯ, ПРОФЕССИОНАЛЬНОГО ОБРАЗОВАНИЯ И ДОПОЛНИТЕЛЬНОГО ПРОФЕССИОНАЛЬНОГО ОБРАЗОВАНИЯ  РУКОВОДИТЕЛЬ ОБРАЗОВАТЕЛЬНОЙ ОРГАНИЗАЦИИ ВЫСШЕГО ОБРАЗОВАНИЯ   </vt:lpstr>
      <vt:lpstr> Профессиональный стандарт  ПЕДАГОГ ПРОФЕССИОНАЛЬНОГО ОБУЧЕНИЯ, ПРОФЕССИОНАЛЬНОГО ОБРАЗОВАНИЯ И ДОПОЛНИТЕЛЬНОГО ПРОФЕССИОНАЛЬНОГО ОБРАЗОВАНИЯ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Профессиональный стандарт  РУКОВОДИТЕЛЬ ОБРАЗОВАТЕЛЬНОЙ ОРГАНИЗАЦИИ ВЫСШЕГО ОБРАЗОВАНИЯ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СПАСИБО ЗА ВНИМАНИЕ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OPOSSUME</dc:creator>
  <cp:lastModifiedBy>Пользователь Windows</cp:lastModifiedBy>
  <cp:revision>963</cp:revision>
  <cp:lastPrinted>2019-11-29T11:06:06Z</cp:lastPrinted>
  <dcterms:created xsi:type="dcterms:W3CDTF">2015-12-21T18:46:44Z</dcterms:created>
  <dcterms:modified xsi:type="dcterms:W3CDTF">2019-12-04T18:17:50Z</dcterms:modified>
</cp:coreProperties>
</file>