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9" r:id="rId3"/>
    <p:sldId id="302" r:id="rId4"/>
    <p:sldId id="303" r:id="rId5"/>
    <p:sldId id="304" r:id="rId6"/>
    <p:sldId id="305" r:id="rId7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F7C7A7"/>
    <a:srgbClr val="5F2C09"/>
    <a:srgbClr val="492207"/>
    <a:srgbClr val="4165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8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4906D-80C7-4BB7-B7BA-6473444CDFA9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D8854-FD08-47F6-9467-291FF368D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F13-7546-4A6F-A82B-B047557CCE25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453E-3E7C-4EAF-91E8-2430B5C6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519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F13-7546-4A6F-A82B-B047557CCE25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453E-3E7C-4EAF-91E8-2430B5C6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195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F13-7546-4A6F-A82B-B047557CCE25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453E-3E7C-4EAF-91E8-2430B5C6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371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F13-7546-4A6F-A82B-B047557CCE25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453E-3E7C-4EAF-91E8-2430B5C6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753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F13-7546-4A6F-A82B-B047557CCE25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453E-3E7C-4EAF-91E8-2430B5C6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127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F13-7546-4A6F-A82B-B047557CCE25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453E-3E7C-4EAF-91E8-2430B5C6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944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F13-7546-4A6F-A82B-B047557CCE25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453E-3E7C-4EAF-91E8-2430B5C6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409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F13-7546-4A6F-A82B-B047557CCE25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453E-3E7C-4EAF-91E8-2430B5C6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187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F13-7546-4A6F-A82B-B047557CCE25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453E-3E7C-4EAF-91E8-2430B5C6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92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F13-7546-4A6F-A82B-B047557CCE25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453E-3E7C-4EAF-91E8-2430B5C6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737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EF13-7546-4A6F-A82B-B047557CCE25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453E-3E7C-4EAF-91E8-2430B5C6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622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EF13-7546-4A6F-A82B-B047557CCE25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453E-3E7C-4EAF-91E8-2430B5C6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223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1149" y="1926772"/>
            <a:ext cx="9144000" cy="2445244"/>
          </a:xfrm>
        </p:spPr>
        <p:txBody>
          <a:bodyPr>
            <a:noAutofit/>
          </a:bodyPr>
          <a:lstStyle/>
          <a:p>
            <a:r>
              <a:rPr lang="ru-RU" altLang="ru-RU" sz="3600" b="1" dirty="0" smtClean="0">
                <a:solidFill>
                  <a:srgbClr val="5F2C0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НАУЧНО-ОРГАНИЗАЦИОННАЯ ДЕЯТЕЛЬНОСТЬ </a:t>
            </a:r>
            <a:br>
              <a:rPr lang="ru-RU" altLang="ru-RU" sz="3600" b="1" dirty="0" smtClean="0">
                <a:solidFill>
                  <a:srgbClr val="5F2C0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3600" b="1" dirty="0" smtClean="0">
                <a:solidFill>
                  <a:srgbClr val="5F2C0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ОПО РАО</a:t>
            </a:r>
            <a:r>
              <a:rPr lang="ru-RU" sz="2800" b="1" dirty="0">
                <a:solidFill>
                  <a:srgbClr val="5F2C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rgbClr val="5F2C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5F2C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F2C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5F2C0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1943" y="3670663"/>
            <a:ext cx="876517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(27 академиков</a:t>
            </a:r>
          </a:p>
          <a:p>
            <a:r>
              <a:rPr lang="ru-RU" sz="2400" b="1" i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членов-корреспондентов)</a:t>
            </a:r>
          </a:p>
          <a:p>
            <a:endParaRPr lang="ru-RU" sz="2400" b="1" i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i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i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i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П.Ф</a:t>
            </a:r>
            <a:r>
              <a:rPr lang="ru-RU" sz="2400" b="1" i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i="1" dirty="0" err="1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Кубрушко</a:t>
            </a:r>
            <a:endParaRPr lang="ru-RU" sz="2400" b="1" i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i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i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i="1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05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711" y="1486609"/>
            <a:ext cx="11441517" cy="5371391"/>
          </a:xfrm>
        </p:spPr>
        <p:txBody>
          <a:bodyPr>
            <a:normAutofit/>
          </a:bodyPr>
          <a:lstStyle/>
          <a:p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современных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подходов к </a:t>
            </a:r>
            <a:r>
              <a:rPr lang="ru-RU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формированию компетенций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   профессиональном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дополнительном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образовании </a:t>
            </a:r>
            <a:endParaRPr lang="ru-RU" sz="2900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</a:t>
            </a:r>
          </a:p>
          <a:p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теории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практики</a:t>
            </a:r>
            <a:r>
              <a:rPr lang="ru-RU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модернизации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педагогического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моделей </a:t>
            </a:r>
            <a:r>
              <a:rPr lang="ru-RU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сетевого взаимодействия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 партнёров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подготовке учащейся молодёжи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взрослого населения </a:t>
            </a:r>
            <a:r>
              <a:rPr lang="ru-RU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выбору или перемене </a:t>
            </a:r>
            <a:r>
              <a:rPr lang="ru-RU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профессий</a:t>
            </a:r>
            <a:endParaRPr lang="ru-RU" sz="2900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повышения </a:t>
            </a:r>
            <a:r>
              <a:rPr lang="ru-RU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квалификации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переподготовки педагогических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</a:t>
            </a:r>
            <a:endParaRPr lang="ru-RU" sz="2900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86724"/>
            <a:ext cx="1018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5F2C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Актуальные </a:t>
            </a:r>
            <a:r>
              <a:rPr lang="ru-RU" altLang="ru-RU" sz="3200" b="1" dirty="0" smtClean="0">
                <a:solidFill>
                  <a:srgbClr val="5F2C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</a:t>
            </a:r>
            <a:r>
              <a:rPr lang="ru-RU" altLang="ru-RU" sz="2800" b="1" dirty="0" smtClean="0">
                <a:solidFill>
                  <a:srgbClr val="5F2C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ru-RU" altLang="ru-RU" sz="2800" b="1" i="1" dirty="0" smtClean="0">
                <a:solidFill>
                  <a:srgbClr val="5F2C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ориентированные </a:t>
            </a:r>
            <a:r>
              <a:rPr lang="ru-RU" altLang="ru-RU" sz="2800" b="1" i="1" dirty="0" smtClean="0">
                <a:solidFill>
                  <a:srgbClr val="5F2C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анализ и разработку</a:t>
            </a:r>
            <a:r>
              <a:rPr lang="ru-RU" altLang="ru-RU" sz="2800" b="1" dirty="0" smtClean="0">
                <a:solidFill>
                  <a:srgbClr val="5F2C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2800" b="1" dirty="0">
              <a:solidFill>
                <a:srgbClr val="5F2C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85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368" y="1486609"/>
            <a:ext cx="11441517" cy="537139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заседания бюро, расширенные заседания бюро  </a:t>
            </a:r>
          </a:p>
          <a:p>
            <a:pPr>
              <a:buNone/>
            </a:pP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b="1" i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обсуждению вопросов оптимизации структуры и содержания образования, совершенствования образовательных технологий</a:t>
            </a:r>
          </a:p>
          <a:p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онференции</a:t>
            </a:r>
            <a:endParaRPr lang="ru-RU" sz="2900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выездные семинары</a:t>
            </a:r>
          </a:p>
          <a:p>
            <a:r>
              <a:rPr lang="ru-RU" b="1" dirty="0" err="1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вебинары</a:t>
            </a:r>
            <a:endParaRPr lang="ru-RU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 трансляции</a:t>
            </a:r>
          </a:p>
          <a:p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издания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коллективных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монографий</a:t>
            </a:r>
          </a:p>
          <a:p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экспертизы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отчетов о выполнении государственных заданий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endParaRPr lang="ru-RU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86724"/>
            <a:ext cx="10189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5F2C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Научно-практические мероприятия ОПО РАО</a:t>
            </a:r>
            <a:endParaRPr lang="ru-RU" altLang="ru-RU" sz="3200" b="1" dirty="0">
              <a:solidFill>
                <a:srgbClr val="5F2C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85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8011" y="1"/>
            <a:ext cx="12192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368" y="903515"/>
            <a:ext cx="11441517" cy="595448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ходе экспериментальной работы: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МГУ 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«Система непрерывного профессионального самоопределения обучающейся молодежи в условиях сетевого кластерного взаимодействия (Москва и регионы)»</a:t>
            </a:r>
          </a:p>
          <a:p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Курск -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инновационных площадок 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вопросам подготовки 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будущей профессиональной карьере в 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регионе </a:t>
            </a:r>
            <a:endParaRPr lang="ru-RU" sz="2400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Мордовский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err="1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b="1" dirty="0" err="1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«Теоретико-методические основы создания модели вуза как базового центра педагогического образования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  <a:endParaRPr lang="ru-RU" sz="2400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Северо-Восточный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федеральный 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университет, 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 Саха (Якутия) - 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Практико-ориентированные средства и современные технологии подготовки будущего педагога в системе университетского образования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ru-RU" sz="2400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Башкирский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err="1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b="1" dirty="0" err="1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 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sz="24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Методология субъектно-ориентированного обучения в высшей школе», «Дидактический дизайн</a:t>
            </a:r>
            <a:r>
              <a:rPr lang="ru-RU" sz="20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86724"/>
            <a:ext cx="10189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образовательными организациями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85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368" y="1306286"/>
            <a:ext cx="11441517" cy="5146765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12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Одинцово 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Научно-методическое сопровождение социально-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профессионального самоопределения 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основной и старшей школе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buNone/>
            </a:pP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гимназия №2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Краснознаменск 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готовности 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проектной и исследовательской деятельности 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важнейший ресурс профессиональной ориентации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buNone/>
            </a:pP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гимназия «Пущино»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Пущино 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«Психолого-педагогические 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формирования профессионального самоопределения 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в учебном процессе</a:t>
            </a:r>
            <a:r>
              <a:rPr lang="ru-RU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86724"/>
            <a:ext cx="10189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600" b="1" dirty="0" smtClean="0">
                <a:solidFill>
                  <a:srgbClr val="5F2C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Московской области</a:t>
            </a:r>
            <a:endParaRPr lang="ru-RU" altLang="ru-RU" sz="3600" b="1" dirty="0">
              <a:solidFill>
                <a:srgbClr val="5F2C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85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368" y="1687285"/>
            <a:ext cx="11441517" cy="5170715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Осуществляют свою деятельность созданные в 2017 г. </a:t>
            </a:r>
            <a:r>
              <a:rPr lang="ru-RU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научные советы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целью повышения качества и координации научно-исследовательской деятельности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900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Проводятся </a:t>
            </a:r>
            <a:r>
              <a:rPr lang="ru-RU" sz="2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методологические семинары 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актуальным проблемам реализации электронного обучения и дистанционных образовательных технологий г. Москва (ежеквартально</a:t>
            </a:r>
            <a:r>
              <a:rPr lang="ru-RU" sz="2900" b="1" dirty="0" smtClean="0">
                <a:solidFill>
                  <a:srgbClr val="0048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900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endParaRPr lang="ru-RU" sz="2000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b="1" dirty="0" smtClean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rgbClr val="0048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1262" y="730860"/>
            <a:ext cx="10189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5F2C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</a:t>
            </a:r>
            <a:r>
              <a:rPr lang="ru-RU" altLang="ru-RU" sz="2800" b="1" dirty="0" smtClean="0">
                <a:solidFill>
                  <a:srgbClr val="5F2C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 РАО</a:t>
            </a:r>
            <a:endParaRPr lang="ru-RU" altLang="ru-RU" sz="2800" b="1" dirty="0">
              <a:solidFill>
                <a:srgbClr val="5F2C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8580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175</Words>
  <Application>Microsoft Office PowerPoint</Application>
  <PresentationFormat>Произвольный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НАУЧНО-ОРГАНИЗАЦИОННАЯ ДЕЯТЕЛЬНОСТЬ  ОПО РАО 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 РАБОТЕ КАФЕДРЫ  «ПЕДАГОГИКА И ПСИХОЛОГИЯ ПРОФЕССИОНАЛЬНОГО ОБРАЗОВАНИЯ» за 2010–2016 гг. и ОСНОВНЫЕ НАПРАВЛЕНИЯ РАЗВИТИЯ  на период до 2021 г. (в связи с избранием заведующего)</dc:title>
  <dc:creator>LI</dc:creator>
  <cp:lastModifiedBy>user</cp:lastModifiedBy>
  <cp:revision>188</cp:revision>
  <dcterms:created xsi:type="dcterms:W3CDTF">2016-08-28T23:01:43Z</dcterms:created>
  <dcterms:modified xsi:type="dcterms:W3CDTF">2018-04-25T19:26:47Z</dcterms:modified>
</cp:coreProperties>
</file>