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7" r:id="rId10"/>
    <p:sldId id="264" r:id="rId11"/>
    <p:sldId id="299" r:id="rId12"/>
    <p:sldId id="319" r:id="rId13"/>
    <p:sldId id="265" r:id="rId14"/>
    <p:sldId id="266" r:id="rId15"/>
    <p:sldId id="267" r:id="rId16"/>
    <p:sldId id="268" r:id="rId17"/>
    <p:sldId id="320" r:id="rId18"/>
    <p:sldId id="31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730" autoAdjust="0"/>
  </p:normalViewPr>
  <p:slideViewPr>
    <p:cSldViewPr snapToGrid="0">
      <p:cViewPr varScale="1">
        <p:scale>
          <a:sx n="120" d="100"/>
          <a:sy n="120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19A4-18BF-4EBF-A389-119011CD7C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D5BB-6911-4FFC-A027-F6EDE4C67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3EBDE-3F8A-4E74-BF91-0BACDB5487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4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C1642-232E-4BF3-A80F-1E2628B2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8671E3-2F41-400C-9F6D-C58D5BCB0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FDDFF-B99D-4ACA-A484-E24B6321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805A8-21AB-4DF7-9005-17CD1BB0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31970-6EE2-4A16-B41F-F634B796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7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ADD11-2A0B-4656-9538-8E3E0441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95911-1349-4D2F-A413-990E4C90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2C536-21E4-4FEF-B362-E93D334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F9EE5-283E-49CE-B6AD-803F70B9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37107-ECB3-44AA-B81D-34DAA173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50086B-6E27-46D4-B71C-E0AC33701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142535-DADB-43C3-A6DA-AA103804A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AE449-4BAA-4280-8312-C92C9247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9287E-4414-42D0-8CE2-3E39C81A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1309EA-C9A0-4DE7-A5EC-335F4F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9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D0B49-1F24-4E35-8C6B-18C3441A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41441-D5E9-4FE3-A117-4AF15AF4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23CC1-F3B1-4BC9-BD3F-EC1F04FD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DEBB3C-A624-41BC-B64F-33B8DFD2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A9398-3830-48AC-909D-B9F7EA1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9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2811C-9C0A-46E6-989E-C7FF0C23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31DC58-DD27-4763-8F11-4F760CBF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50DEE-0E5B-40FD-945D-8DDC1658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7AF50-C70D-4CE9-83AF-DA44E692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F7509-E9B8-4651-AAA1-A28E5C1C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6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3C5F4-FCA9-4356-9865-0B09722E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5D1C7-8721-4738-922E-F6DB7A449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C0DEB-D228-4744-A47B-1E920A30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862D96-2066-4CF8-86D0-1A8C5EF1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0FD77-FE47-4297-90EA-F9621621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8371F-2CEB-4079-AF4E-6D32E23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E9303-06FA-4990-8E25-F49E625E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6DEB9-DC2C-455C-8785-F8C583478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F830E5-1497-4DDC-8A67-E8BE2807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B1057E-E73C-41CD-B157-D54E0A81F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E54EE3-E383-4FED-8E5D-4D3270888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3EAAF-78E5-4A32-A29D-D243A9F6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A0F7B-4965-4D72-B909-5F78A756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7E390A-F27B-4396-AD40-A5AF931F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7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6B4C-8599-4A62-9392-19928AF7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8B1E8-AA97-46AD-B74F-1B1891DF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91A5EB-AEF4-4F04-9480-65ADA8BA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33D31-3658-4702-BCD6-EBA40D97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1DEC1-F8E4-43BF-BAC4-723FEA0C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430A66-0980-4B46-A3A5-A5DD56E9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ACEB45-F646-4376-8C49-0BFB010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1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0C5A4-4929-4691-8E20-3250438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07A6F-6638-4A12-8B5D-035757E2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F92443-3D4B-4A83-9C96-1622EF851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88E5D-7C6B-49D1-96E0-F61B37E8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09C97-9271-49AB-994A-2406563C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5B096-5959-4E99-9FA2-53C426D6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9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6F102-D491-4E38-9106-FAD72C5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C393C7-1057-4DC4-BE3B-DF11594F8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96C00-8A35-49DB-B4E9-F972BD37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C9FC8-4FE7-4A9A-A449-6D4EA0F1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D6FCF-577C-47F5-9D5F-92FC051E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846887-97E8-40C2-9501-7C31970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AE9AE-920A-441F-B5FE-C71F24D8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6A06B-B96A-4804-8915-F6900B2A4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24ACE-BFA2-4881-8EA4-D11039515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4560-812C-4DF9-8838-B9BB3101E85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3BD4D-F37E-450C-A360-08A4B5432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5D91D-AA44-4698-BBF2-3595E45F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4206-6B9B-452E-AD9F-B7D612150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webp"/><Relationship Id="rId7" Type="http://schemas.openxmlformats.org/officeDocument/2006/relationships/image" Target="../media/image7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3DF05-38EA-48C2-9F52-801AF968E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Научная школа в педагогике: критерии и условия развития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99B3FE-280F-4102-A50A-E473552CC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612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sz="3500" b="1" dirty="0"/>
          </a:p>
          <a:p>
            <a:pPr algn="l"/>
            <a:r>
              <a:rPr lang="ru-RU" sz="3500" b="1" dirty="0"/>
              <a:t>Сериков Владислав Владиславович </a:t>
            </a:r>
            <a:r>
              <a:rPr lang="ru-RU" sz="2800" dirty="0"/>
              <a:t>– главный научный сотрудник лаборатории теоретической педагогики и философии образования ФГБНУ «Институт стратегии развития образования РАО», член-кор. РАО, Москва</a:t>
            </a:r>
          </a:p>
        </p:txBody>
      </p:sp>
    </p:spTree>
    <p:extLst>
      <p:ext uri="{BB962C8B-B14F-4D97-AF65-F5344CB8AC3E}">
        <p14:creationId xmlns:p14="http://schemas.microsoft.com/office/powerpoint/2010/main" val="97747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6573-5C02-476B-B633-1AD0D4FC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9"/>
          </a:xfrm>
        </p:spPr>
        <p:txBody>
          <a:bodyPr/>
          <a:lstStyle/>
          <a:p>
            <a:r>
              <a:rPr lang="ru-RU" b="1" dirty="0"/>
              <a:t>Примеры продуктивных идей в педагогике: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EDA7F-490F-4929-AF4E-763C56E3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1"/>
            <a:ext cx="10515600" cy="6019136"/>
          </a:xfrm>
        </p:spPr>
        <p:txBody>
          <a:bodyPr>
            <a:normAutofit fontScale="32500" lnSpcReduction="2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культурологическая модель содержания образования 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</a:t>
            </a:r>
            <a:r>
              <a:rPr lang="ru-RU" sz="7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Краевкого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И.Я. Лернера, М.Н. </a:t>
            </a:r>
            <a:r>
              <a:rPr lang="ru-RU" sz="7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Скаткина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преодоление </a:t>
            </a:r>
            <a:r>
              <a:rPr lang="ru-RU" sz="7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ЗУНовской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ортодоксии в понимании содержания образования;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 и </a:t>
            </a:r>
            <a:r>
              <a:rPr lang="ru-RU" sz="7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тодика </a:t>
            </a: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проблемных ситуаций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М.И. </a:t>
            </a:r>
            <a:r>
              <a:rPr lang="ru-RU" sz="7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Махмутова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источник ресурсов формирования творческого опыта детей;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оптимизации обучения 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Ю.К. Бабанского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инструмент рационализации учебного процесса;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«содержательной абстракции»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 Давыдова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новые механизмы развивающего обучения;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контекстного обучения</a:t>
            </a: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 Вербицкого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революция в теории и практике профессионального образования;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7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В.Г. Разумовского об </a:t>
            </a:r>
            <a:r>
              <a:rPr lang="ru-RU" sz="7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аналогии учения с методом научного исследования </a:t>
            </a:r>
            <a:r>
              <a:rPr lang="ru-RU" sz="7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основополагающая для методики естественнонаучных дисциплин…</a:t>
            </a:r>
            <a:endParaRPr lang="ru-RU" sz="7400" dirty="0"/>
          </a:p>
        </p:txBody>
      </p:sp>
    </p:spTree>
    <p:extLst>
      <p:ext uri="{BB962C8B-B14F-4D97-AF65-F5344CB8AC3E}">
        <p14:creationId xmlns:p14="http://schemas.microsoft.com/office/powerpoint/2010/main" val="342707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B51BA-F3EC-47B7-91D3-0EC90472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23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Примеры продуктивных идей педагогов-новаторов…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8C14D-33A8-418A-9A4E-D7685F08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1304014"/>
            <a:ext cx="11966713" cy="60111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методика коллективных творческих дел (КТД) </a:t>
            </a:r>
            <a:r>
              <a:rPr lang="ru-RU" b="1" dirty="0">
                <a:solidFill>
                  <a:srgbClr val="002060"/>
                </a:solidFill>
              </a:rPr>
              <a:t>И.П. Иванова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опорные «сигнальные» конспекты </a:t>
            </a:r>
            <a:r>
              <a:rPr lang="ru-RU" b="1" dirty="0">
                <a:solidFill>
                  <a:srgbClr val="002060"/>
                </a:solidFill>
              </a:rPr>
              <a:t>В.Ф. Шаталова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«неумирающий вопрос» </a:t>
            </a:r>
            <a:r>
              <a:rPr lang="ru-RU" b="1" dirty="0">
                <a:solidFill>
                  <a:srgbClr val="002060"/>
                </a:solidFill>
              </a:rPr>
              <a:t>Е.Н. Ильина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«опережающее обучение» </a:t>
            </a:r>
            <a:r>
              <a:rPr lang="ru-RU" b="1" dirty="0">
                <a:solidFill>
                  <a:srgbClr val="002060"/>
                </a:solidFill>
              </a:rPr>
              <a:t>С.Н. </a:t>
            </a:r>
            <a:r>
              <a:rPr lang="ru-RU" b="1" dirty="0" err="1">
                <a:solidFill>
                  <a:srgbClr val="002060"/>
                </a:solidFill>
              </a:rPr>
              <a:t>Лысенковой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«погружение» </a:t>
            </a:r>
            <a:r>
              <a:rPr lang="ru-RU" b="1" dirty="0">
                <a:solidFill>
                  <a:srgbClr val="002060"/>
                </a:solidFill>
              </a:rPr>
              <a:t>В.П. Щетинина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безотметочное</a:t>
            </a:r>
            <a:r>
              <a:rPr lang="ru-RU" dirty="0">
                <a:solidFill>
                  <a:srgbClr val="002060"/>
                </a:solidFill>
              </a:rPr>
              <a:t> обучение» </a:t>
            </a:r>
            <a:r>
              <a:rPr lang="ru-RU" b="1" dirty="0">
                <a:solidFill>
                  <a:srgbClr val="002060"/>
                </a:solidFill>
              </a:rPr>
              <a:t>Ш.А. Амонашвили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«педагогика поддержки» </a:t>
            </a:r>
            <a:r>
              <a:rPr lang="ru-RU" b="1" dirty="0">
                <a:solidFill>
                  <a:srgbClr val="002060"/>
                </a:solidFill>
              </a:rPr>
              <a:t>О.С. </a:t>
            </a:r>
            <a:r>
              <a:rPr lang="ru-RU" b="1" dirty="0" err="1">
                <a:solidFill>
                  <a:srgbClr val="002060"/>
                </a:solidFill>
              </a:rPr>
              <a:t>Газмана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авторская  школа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 Ф.Ф. Слипченко</a:t>
            </a:r>
            <a:r>
              <a:rPr lang="ru-RU" dirty="0">
                <a:solidFill>
                  <a:srgbClr val="FF0000"/>
                </a:solidFill>
              </a:rPr>
              <a:t>: «Я – мужчина,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патриот,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          лицеист,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                   педагог!..»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2585C-39FA-45CE-BA1D-4832025A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652" y="1675738"/>
            <a:ext cx="3459907" cy="5182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FE21CE-C2C0-415A-9DF3-BA6E10BFD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2" y="4774759"/>
            <a:ext cx="3793725" cy="25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D6615-3628-49F3-AB95-3638F238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3" y="365126"/>
            <a:ext cx="11903103" cy="56517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Один из источников идеи – обращение к смежным наукам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28C23-010A-4EE8-BD80-F9275BE1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" y="930304"/>
            <a:ext cx="11775882" cy="592769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 философии человека.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Пример. </a:t>
            </a:r>
            <a:r>
              <a:rPr lang="ru-RU" i="1" dirty="0">
                <a:solidFill>
                  <a:srgbClr val="C00000"/>
                </a:solidFill>
              </a:rPr>
              <a:t>Понятие «сетевая личность»</a:t>
            </a:r>
            <a:r>
              <a:rPr lang="ru-RU" dirty="0"/>
              <a:t> и его методологическое значение: современный тип социализации через включение в глобальное цифровое пространство… </a:t>
            </a:r>
          </a:p>
          <a:p>
            <a:r>
              <a:rPr lang="ru-RU" b="1" dirty="0">
                <a:solidFill>
                  <a:srgbClr val="C00000"/>
                </a:solidFill>
              </a:rPr>
              <a:t>К психологии. </a:t>
            </a:r>
            <a:r>
              <a:rPr lang="ru-RU" b="1" dirty="0">
                <a:solidFill>
                  <a:srgbClr val="0070C0"/>
                </a:solidFill>
              </a:rPr>
              <a:t>Примеры. </a:t>
            </a:r>
            <a:r>
              <a:rPr lang="ru-RU" i="1" dirty="0">
                <a:solidFill>
                  <a:srgbClr val="C00000"/>
                </a:solidFill>
              </a:rPr>
              <a:t>Со-бытийность</a:t>
            </a:r>
            <a:r>
              <a:rPr lang="ru-RU" dirty="0"/>
              <a:t> как механизм развития личности – событие как воспитательная ситуация…</a:t>
            </a:r>
          </a:p>
          <a:p>
            <a:r>
              <a:rPr lang="ru-RU" b="1" dirty="0">
                <a:solidFill>
                  <a:srgbClr val="C00000"/>
                </a:solidFill>
              </a:rPr>
              <a:t>К когнитивным наукам</a:t>
            </a:r>
            <a:r>
              <a:rPr lang="ru-RU" dirty="0"/>
              <a:t>. </a:t>
            </a:r>
            <a:r>
              <a:rPr lang="ru-RU" i="1" dirty="0">
                <a:solidFill>
                  <a:srgbClr val="C00000"/>
                </a:solidFill>
              </a:rPr>
              <a:t>Законы когнитивистики </a:t>
            </a:r>
            <a:r>
              <a:rPr lang="ru-RU" dirty="0"/>
              <a:t>– проектирование цифровых образовательных сред. </a:t>
            </a:r>
            <a:r>
              <a:rPr lang="ru-RU" b="1" dirty="0">
                <a:solidFill>
                  <a:srgbClr val="0070C0"/>
                </a:solidFill>
              </a:rPr>
              <a:t>Пример</a:t>
            </a:r>
            <a:r>
              <a:rPr lang="ru-RU" dirty="0"/>
              <a:t>. Учет когнитивных стилей обучающихся…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</a:rPr>
              <a:t>К семиологии.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Пример.</a:t>
            </a:r>
            <a:r>
              <a:rPr lang="ru-RU" dirty="0"/>
              <a:t> </a:t>
            </a:r>
            <a:r>
              <a:rPr lang="ru-RU" i="1" dirty="0">
                <a:solidFill>
                  <a:srgbClr val="C00000"/>
                </a:solidFill>
              </a:rPr>
              <a:t>Знаково-символические способы </a:t>
            </a:r>
            <a:r>
              <a:rPr lang="ru-RU" dirty="0"/>
              <a:t>трансляции культуры – ресурс для новых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дидактических средств… </a:t>
            </a:r>
          </a:p>
          <a:p>
            <a:r>
              <a:rPr lang="ru-RU" b="1" dirty="0">
                <a:solidFill>
                  <a:srgbClr val="C00000"/>
                </a:solidFill>
              </a:rPr>
              <a:t>К социологии… </a:t>
            </a:r>
            <a:r>
              <a:rPr lang="ru-RU" b="1" dirty="0">
                <a:solidFill>
                  <a:srgbClr val="0070C0"/>
                </a:solidFill>
              </a:rPr>
              <a:t>Пример.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/>
              <a:t>Стратификация общества и вызовы образованию!..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4A5CC-3EBA-4B77-BF10-B017BD479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26" y="4695085"/>
            <a:ext cx="3729162" cy="21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D8271-D09E-46C6-A242-1372E80E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Динамика развития научной школы: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26EB7-F352-4D7A-891B-CCC89137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52940"/>
            <a:ext cx="11839492" cy="5462545"/>
          </a:xfrm>
        </p:spPr>
        <p:txBody>
          <a:bodyPr>
            <a:normAutofit fontScale="925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исследовательской идеи,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программы, появление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 формирование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носителей концепции и исследовательской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появление научной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ее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научным сообществом и педагогами-практиками;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возникновение различных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 и «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концепции;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новых поколений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исследователей;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деятельности научной школы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причине ухода из жизни ее основателей, исчерпания исследовательской программы или ее качественной реконструкции.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1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A41-52E7-402A-ADF6-329A034A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436750" cy="604298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Риски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функционирования и развития научной школы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(позиция научного совета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РАО по методологии):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FAB0-674C-4AC4-AC5C-110CCF0B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241"/>
            <a:ext cx="11823589" cy="6001248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преемственности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например, при смене поколений внутри научной школы;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бюрократизация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формирование  сложных ритуалов, заменяющих или имитирующих реальные исследования, и коммерциализация-трансформация научной школы в проектную группу, выполняющую работы на заказ;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возрастание роли внешне-презентационных показателей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научных коллективов – публикаций в зарубежных изданиях, различных индексов публикационной активности, цитируемости и т.п. в противовес оценке действительной ценности научной продукции, создаваемой школой;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возрастание конкуренции в науке в следствие расширения сфер ее приложения, открытости, сетевого характера, в следствие чего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сложнее доказывать самобытность и новизну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научных идей;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сетевизация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развития научных школ, нет локализованного в пространстве и времени сообщества, доминирует «виртуальное сообщество», в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котором </a:t>
            </a:r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единоличного лидерства отношения партнерства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полисубъектность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ризис преемственности: сегодня  </a:t>
            </a:r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маловероятно сохранение научных идей для многих поколений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48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2D15B-4EA7-4282-AE69-504A32AD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Механизм рождения новой научной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E7A8C-335F-421B-912E-EA98BECF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" y="1825624"/>
            <a:ext cx="10685890" cy="539416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отпочковывание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какого-то направления от уже сложившейся научной школы (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дифференциации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выдвижение новой научной идеи, вокруг которой объединяется сообщество исследователей (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интеграции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концептуализация спонтанно возникшего педагогического опыта, результата инновационного поиска группы педагогов-исследователей (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путь выдвижения новой идеи-гипотезы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9B28E-0AB1-4E2C-A28E-9D621E66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297142"/>
            <a:ext cx="3896139" cy="17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7B0CA-1566-4910-B401-C3BC8288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6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Условия развития научных школ: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67AC0-B907-4E45-A5FA-47FA99DE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" y="1216550"/>
            <a:ext cx="11950811" cy="5486400"/>
          </a:xfrm>
        </p:spPr>
        <p:txBody>
          <a:bodyPr/>
          <a:lstStyle/>
          <a:p>
            <a:r>
              <a:rPr lang="ru-RU" sz="2800" dirty="0">
                <a:solidFill>
                  <a:srgbClr val="3A3A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системы высшего образования в РФ –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конкурентоспособности и научного потенциала </a:t>
            </a:r>
            <a:r>
              <a:rPr lang="ru-RU" sz="2800" dirty="0">
                <a:solidFill>
                  <a:srgbClr val="3A3A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российских университетов;</a:t>
            </a:r>
          </a:p>
          <a:p>
            <a:r>
              <a:rPr lang="ru-RU" sz="2800" dirty="0">
                <a:solidFill>
                  <a:srgbClr val="3A3A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«открытых» и «распределенных» университетов</a:t>
            </a:r>
            <a:r>
              <a:rPr lang="ru-RU" sz="2800" dirty="0">
                <a:solidFill>
                  <a:srgbClr val="3A3A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статуса и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роли научно-исследовательской деятельности </a:t>
            </a:r>
            <a:r>
              <a:rPr lang="ru-RU" sz="280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системе функций университетов;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поддержка</a:t>
            </a: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</a:rPr>
              <a:t> формирующихся научных направлений, в том числе междисциплинарных;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«разведка» новых научных областей </a:t>
            </a: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</a:rPr>
              <a:t>(«открытое»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</a:rPr>
              <a:t>образование, «искусственный интеллект»,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</a:rPr>
              <a:t> «тотальная индивидуализация»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</a:rPr>
              <a:t> образования, поиск талантов…)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379210-2650-4F31-9DA6-A9D7F6D8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91" y="3943847"/>
            <a:ext cx="2401294" cy="30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4F971-DC8D-4B9C-A2CD-7ABDC6EB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Роль региональных центров РАО в поддержке развития научно-педагогических школ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82407-4C4C-432D-9836-BFBF339C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89" y="1825624"/>
            <a:ext cx="11187485" cy="4837569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b="1" dirty="0">
                <a:solidFill>
                  <a:srgbClr val="FF0000"/>
                </a:solidFill>
              </a:rPr>
              <a:t>региональных программ поддержки </a:t>
            </a:r>
            <a:r>
              <a:rPr lang="ru-RU" dirty="0"/>
              <a:t>научных школ, </a:t>
            </a:r>
            <a:r>
              <a:rPr lang="ru-RU" b="1" dirty="0">
                <a:solidFill>
                  <a:srgbClr val="FF0000"/>
                </a:solidFill>
              </a:rPr>
              <a:t>критериев статуса научной школы </a:t>
            </a:r>
            <a:r>
              <a:rPr lang="ru-RU" dirty="0"/>
              <a:t>и конкурсы на присвоение данного статуса;</a:t>
            </a:r>
          </a:p>
          <a:p>
            <a:r>
              <a:rPr lang="ru-RU" dirty="0"/>
              <a:t>Выявление </a:t>
            </a:r>
            <a:r>
              <a:rPr lang="ru-RU" b="1" dirty="0">
                <a:solidFill>
                  <a:srgbClr val="FF0000"/>
                </a:solidFill>
              </a:rPr>
              <a:t>перспективных научных идей </a:t>
            </a:r>
            <a:r>
              <a:rPr lang="ru-RU" dirty="0"/>
              <a:t>и поддержка их разработчиков (через публикации, конференции, доклады на Бюро Отделений РАО); </a:t>
            </a:r>
          </a:p>
          <a:p>
            <a:r>
              <a:rPr lang="ru-RU" dirty="0"/>
              <a:t>Установление </a:t>
            </a:r>
            <a:r>
              <a:rPr lang="ru-RU" b="1" dirty="0">
                <a:solidFill>
                  <a:srgbClr val="FF0000"/>
                </a:solidFill>
              </a:rPr>
              <a:t>связей</a:t>
            </a:r>
            <a:r>
              <a:rPr lang="ru-RU" dirty="0"/>
              <a:t> региональных научных центров </a:t>
            </a:r>
            <a:r>
              <a:rPr lang="ru-RU" b="1" dirty="0">
                <a:solidFill>
                  <a:srgbClr val="FF0000"/>
                </a:solidFill>
              </a:rPr>
              <a:t>с учеными РАО</a:t>
            </a:r>
            <a:r>
              <a:rPr lang="ru-RU" dirty="0"/>
              <a:t> (проекты, гранты, симпозиумы, совместные публикации);</a:t>
            </a:r>
          </a:p>
          <a:p>
            <a:r>
              <a:rPr lang="ru-RU" b="1" dirty="0">
                <a:solidFill>
                  <a:srgbClr val="FF0000"/>
                </a:solidFill>
              </a:rPr>
              <a:t>Опорные образовательные организации </a:t>
            </a:r>
            <a:r>
              <a:rPr lang="ru-RU" dirty="0"/>
              <a:t>и при них </a:t>
            </a:r>
            <a:r>
              <a:rPr lang="ru-RU" b="1" dirty="0">
                <a:solidFill>
                  <a:srgbClr val="FF0000"/>
                </a:solidFill>
              </a:rPr>
              <a:t>центры обучения</a:t>
            </a:r>
            <a:r>
              <a:rPr lang="ru-RU" dirty="0"/>
              <a:t> методикам, основанным на идеях научной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31121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4c6e5c8613e7665c1db183d99e206f7.jpg"/>
          <p:cNvPicPr>
            <a:picLocks noChangeAspect="1"/>
          </p:cNvPicPr>
          <p:nvPr/>
        </p:nvPicPr>
        <p:blipFill>
          <a:blip r:embed="rId2" cstate="print"/>
          <a:srcRect l="20301" r="23871"/>
          <a:stretch>
            <a:fillRect/>
          </a:stretch>
        </p:blipFill>
        <p:spPr>
          <a:xfrm>
            <a:off x="6238877" y="1571612"/>
            <a:ext cx="3828167" cy="3857652"/>
          </a:xfrm>
          <a:prstGeom prst="flowChartAlternateProcess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38282" y="614702"/>
            <a:ext cx="8715436" cy="39908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Институт стратегии развития образования РАО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DFCEA-61EF-544D-AAB5-3D18A4A1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8" y="567154"/>
            <a:ext cx="1086478" cy="6397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D252C-5698-8B4A-9A39-3C0E75F66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998" y="567154"/>
            <a:ext cx="1045350" cy="5878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FABA7-E8BF-495A-984F-493C88BBA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505049" y="5895784"/>
            <a:ext cx="282902" cy="28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DB0C8-C0E4-40F1-A43E-23BE78850D5F}"/>
              </a:ext>
            </a:extLst>
          </p:cNvPr>
          <p:cNvSpPr txBox="1"/>
          <p:nvPr/>
        </p:nvSpPr>
        <p:spPr>
          <a:xfrm>
            <a:off x="-1560039" y="3315772"/>
            <a:ext cx="9009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B587C">
                    <a:shade val="75000"/>
                  </a:srgbClr>
                </a:solidFill>
                <a:effectLst/>
                <a:uLnTx/>
                <a:uFillTx/>
                <a:latin typeface="Oswald"/>
                <a:ea typeface="+mn-ea"/>
                <a:cs typeface="+mn-cs"/>
              </a:rPr>
              <a:t>vladislav.cerikoff@yandex.ru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shade val="75000"/>
                </a:srgbClr>
              </a:solidFill>
              <a:effectLst/>
              <a:uLnTx/>
              <a:uFillTx/>
              <a:latin typeface="Oswald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B973B-0353-496E-9051-382F909DA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3" y="1470274"/>
            <a:ext cx="5573835" cy="3135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7F3B2-73BE-4CAB-8DB1-ED0B257C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Традиционное понимание научной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70654-F04A-44E4-B86C-E828BACD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научное сообщество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объединенное вокруг авторитетного лидера,</a:t>
            </a:r>
          </a:p>
          <a:p>
            <a:pPr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имеющее предмет исследования и свой подход к его изучению,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</a:rPr>
              <a:t>признанные научные результаты,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</a:rPr>
              <a:t>несколько поколений исследователей…</a:t>
            </a:r>
          </a:p>
          <a:p>
            <a:pPr>
              <a:buFontTx/>
              <a:buChar char="-"/>
            </a:pP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B8D7D-92C3-45A5-A34A-B18BE14B7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66" y="4039264"/>
            <a:ext cx="4169134" cy="27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54329-24C6-4D09-81C4-80A0C57B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Научные школы в педагогике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B7ED4-3758-464F-9349-AEB4931A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930304"/>
            <a:ext cx="11855395" cy="4351338"/>
          </a:xfrm>
        </p:spPr>
        <p:txBody>
          <a:bodyPr/>
          <a:lstStyle/>
          <a:p>
            <a:r>
              <a:rPr lang="ru-RU" dirty="0"/>
              <a:t>П.Р. </a:t>
            </a:r>
            <a:r>
              <a:rPr lang="ru-RU" dirty="0" err="1"/>
              <a:t>Атутов</a:t>
            </a:r>
            <a:r>
              <a:rPr lang="ru-RU" dirty="0"/>
              <a:t>    Ю.К. Бабанский  З.И. Васильева  В.В. Давыдов  </a:t>
            </a:r>
            <a:r>
              <a:rPr lang="ru-RU" dirty="0" err="1"/>
              <a:t>А.А.Вербицкий</a:t>
            </a:r>
            <a:r>
              <a:rPr lang="ru-RU" dirty="0"/>
              <a:t> 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Загвязинского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D531CB-50BD-4C46-84DA-F243BC436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3" y="1353668"/>
            <a:ext cx="1818902" cy="28611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FF1FC7-14E6-44C4-BD80-003D32D3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1" y="1341101"/>
            <a:ext cx="2115047" cy="2873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76DF47-BFBF-4AB6-BE15-BFD16C2ED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48" y="1311572"/>
            <a:ext cx="2123103" cy="2932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150728-6FAB-4494-89A9-32F1D9034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8" y="1311572"/>
            <a:ext cx="2059391" cy="28293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D09BFA-CB85-4643-82BC-60210EF7A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85" y="4345035"/>
            <a:ext cx="4206239" cy="2795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CCD45F-5CD8-4D61-9980-8CF6A10C8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41" y="1495482"/>
            <a:ext cx="3106184" cy="23296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0EB56-62BF-4161-81B9-9C851939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895" y="4068692"/>
            <a:ext cx="2070122" cy="25876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F6974D-B607-4EB9-AD51-59415CA1F281}"/>
              </a:ext>
            </a:extLst>
          </p:cNvPr>
          <p:cNvSpPr txBox="1"/>
          <p:nvPr/>
        </p:nvSpPr>
        <p:spPr>
          <a:xfrm>
            <a:off x="7652386" y="5447671"/>
            <a:ext cx="6345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Е.В.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Бондаревская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0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48F43-793C-46F4-897E-6472DF58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5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Научные школы в педагогике…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DCE4B-0346-4A8C-BB0B-9D5E6629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744"/>
            <a:ext cx="10515600" cy="5852159"/>
          </a:xfrm>
        </p:spPr>
        <p:txBody>
          <a:bodyPr/>
          <a:lstStyle/>
          <a:p>
            <a:r>
              <a:rPr lang="ru-RU" dirty="0"/>
              <a:t>Л.В. </a:t>
            </a:r>
            <a:r>
              <a:rPr lang="ru-RU" dirty="0" err="1"/>
              <a:t>Занков</a:t>
            </a:r>
            <a:r>
              <a:rPr lang="ru-RU" dirty="0"/>
              <a:t>       В.И. </a:t>
            </a:r>
            <a:r>
              <a:rPr lang="ru-RU" dirty="0" err="1"/>
              <a:t>Загвязинский</a:t>
            </a:r>
            <a:r>
              <a:rPr lang="ru-RU" dirty="0"/>
              <a:t>   В.В. Краевский    Л.И. Новикова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C5848-F26E-46DF-B404-1F0615091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9" y="1641041"/>
            <a:ext cx="2282024" cy="31814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8258F-6AAC-4E29-A807-500E1C62B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70" y="1789043"/>
            <a:ext cx="2553930" cy="2385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4F09B-65C1-46E8-AE41-32097CE93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1789043"/>
            <a:ext cx="2282024" cy="30189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E1AB5E-225C-4E05-9519-C9A745306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68" y="1789043"/>
            <a:ext cx="2812517" cy="2763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2CC82F-3C19-4932-9B05-79C848A7B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7" y="4822451"/>
            <a:ext cx="9568069" cy="38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A8EB4-3450-4F1A-B1F5-0DB0BC5C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Научные школы в педагогике…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C809B-BBAF-486E-AD26-78D65497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" y="1168842"/>
            <a:ext cx="11736126" cy="5502301"/>
          </a:xfrm>
        </p:spPr>
        <p:txBody>
          <a:bodyPr/>
          <a:lstStyle/>
          <a:p>
            <a:r>
              <a:rPr lang="ru-RU" dirty="0"/>
              <a:t>И.Я. Лернер    М.Н. </a:t>
            </a:r>
            <a:r>
              <a:rPr lang="ru-RU" dirty="0" err="1"/>
              <a:t>Скаткин</a:t>
            </a:r>
            <a:r>
              <a:rPr lang="ru-RU" dirty="0"/>
              <a:t>       В.А. </a:t>
            </a:r>
            <a:r>
              <a:rPr lang="ru-RU" dirty="0" err="1"/>
              <a:t>Сластенин</a:t>
            </a:r>
            <a:r>
              <a:rPr lang="ru-RU" dirty="0"/>
              <a:t>              В.Г. Разумовский</a:t>
            </a:r>
          </a:p>
          <a:p>
            <a:r>
              <a:rPr lang="ru-RU" dirty="0"/>
              <a:t>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88036-DB7C-434E-AF49-28330DB7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67" y="1590260"/>
            <a:ext cx="3991554" cy="30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F416E-6351-451E-8808-822A33EA0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32" y="1572721"/>
            <a:ext cx="2226365" cy="30907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F57450-A260-4787-8DE9-F07CED536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80" y="1572721"/>
            <a:ext cx="3403159" cy="29641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955DA8-CEF7-4EE0-8B03-55E6A9380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3" y="1572721"/>
            <a:ext cx="2405352" cy="37041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66D9BB-0CB4-4E02-91C5-01898009F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1" y="4554442"/>
            <a:ext cx="5709038" cy="25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227C6-E5D2-4142-85CD-6CD57B2A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4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Признаки научной школы (классические):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01979-1D22-425B-AA36-43E76182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216550"/>
            <a:ext cx="11640710" cy="55420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предмет</a:t>
            </a:r>
            <a:r>
              <a:rPr lang="ru-RU" dirty="0"/>
              <a:t> исследования, особым образом понимаемая проблема;</a:t>
            </a:r>
          </a:p>
          <a:p>
            <a:r>
              <a:rPr lang="ru-RU" b="1" dirty="0">
                <a:solidFill>
                  <a:srgbClr val="0070C0"/>
                </a:solidFill>
              </a:rPr>
              <a:t>идея</a:t>
            </a:r>
            <a:r>
              <a:rPr lang="ru-RU" dirty="0"/>
              <a:t> (концепция);</a:t>
            </a:r>
          </a:p>
          <a:p>
            <a:r>
              <a:rPr lang="ru-RU" dirty="0"/>
              <a:t>присущая школе </a:t>
            </a:r>
            <a:r>
              <a:rPr lang="ru-RU" b="1" dirty="0">
                <a:solidFill>
                  <a:srgbClr val="0070C0"/>
                </a:solidFill>
              </a:rPr>
              <a:t>методология</a:t>
            </a:r>
            <a:r>
              <a:rPr lang="ru-RU" dirty="0"/>
              <a:t> исследования, </a:t>
            </a:r>
            <a:r>
              <a:rPr lang="ru-RU" b="1" dirty="0">
                <a:solidFill>
                  <a:srgbClr val="0070C0"/>
                </a:solidFill>
              </a:rPr>
              <a:t>дискурс</a:t>
            </a:r>
            <a:r>
              <a:rPr lang="ru-RU" dirty="0"/>
              <a:t>, </a:t>
            </a:r>
            <a:r>
              <a:rPr lang="ru-RU" b="1" dirty="0">
                <a:solidFill>
                  <a:srgbClr val="0070C0"/>
                </a:solidFill>
              </a:rPr>
              <a:t>ценности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0070C0"/>
                </a:solidFill>
              </a:rPr>
              <a:t>научные продукты</a:t>
            </a:r>
            <a:r>
              <a:rPr lang="ru-RU" dirty="0"/>
              <a:t>, отличные от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аналогичных продуктов, полученных вне рамок данной научной школы;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лидер</a:t>
            </a:r>
            <a:r>
              <a:rPr lang="ru-RU" dirty="0">
                <a:latin typeface="Times New Roman" panose="02020603050405020304" pitchFamily="18" charset="0"/>
              </a:rPr>
              <a:t> – автор концепции, организатор научного сообщества;</a:t>
            </a:r>
          </a:p>
          <a:p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традиции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школы и их наследование - минимум два поколения исследователей;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институализации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лаборатория, кафедра, семинар, сайт и т.п.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нновационные образовательные 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учреждения, в которых реализуются идеи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6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DF457-AD1D-46FB-888F-C855E0E4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Признаки научной школы (классические…):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6EFC9-1ECB-4854-AC99-C19F66DB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407380"/>
            <a:ext cx="11934908" cy="54506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специальная </a:t>
            </a:r>
            <a:r>
              <a:rPr lang="ru-RU" b="1" dirty="0">
                <a:solidFill>
                  <a:srgbClr val="0070C0"/>
                </a:solidFill>
              </a:rPr>
              <a:t>подготовка (переподготовка) педагогов</a:t>
            </a:r>
            <a:r>
              <a:rPr lang="ru-RU" dirty="0"/>
              <a:t>, способных к реализации идей научной школы;</a:t>
            </a:r>
          </a:p>
          <a:p>
            <a:r>
              <a:rPr lang="ru-RU" b="1" dirty="0">
                <a:solidFill>
                  <a:srgbClr val="0070C0"/>
                </a:solidFill>
              </a:rPr>
              <a:t>традиционные мероприятия</a:t>
            </a:r>
            <a:r>
              <a:rPr lang="ru-RU" dirty="0"/>
              <a:t> - конференции, симпозиумы, семинары;</a:t>
            </a:r>
          </a:p>
          <a:p>
            <a:r>
              <a:rPr lang="ru-RU" b="1" dirty="0">
                <a:solidFill>
                  <a:srgbClr val="0070C0"/>
                </a:solidFill>
              </a:rPr>
              <a:t>отражение результатов</a:t>
            </a:r>
            <a:r>
              <a:rPr lang="ru-RU" dirty="0"/>
              <a:t> научных исследований в официальных документах  системы образования.</a:t>
            </a:r>
          </a:p>
          <a:p>
            <a:pPr marL="0" indent="0">
              <a:buNone/>
            </a:pPr>
            <a:r>
              <a:rPr lang="ru-RU" dirty="0"/>
              <a:t> 	</a:t>
            </a:r>
            <a:r>
              <a:rPr lang="ru-RU" sz="3200" dirty="0">
                <a:solidFill>
                  <a:srgbClr val="C00000"/>
                </a:solidFill>
              </a:rPr>
              <a:t>Современные (предлагаемые экспертами):</a:t>
            </a:r>
            <a:endParaRPr lang="ru-RU" sz="2400" dirty="0">
              <a:solidFill>
                <a:srgbClr val="C00000"/>
              </a:solidFill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уровень фундаментальности результатов исследований;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конкурентоспособность;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индекс влияния;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индекс патентной активности;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представленность в зарубежных рецензируемых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журналах с высоким квартилем;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цитируемость и индекс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Хирша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научного коллектива и др.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A789B-F0BB-4AE7-A401-2C8A7F90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119880"/>
            <a:ext cx="4107180" cy="2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6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064E7-E2C7-4380-9CF7-55DA06D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акой должна быть научная идея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чтобы на ее основе могла сформироваться научная школа?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14646-CFC8-4D1D-85E5-A2515C5E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1.Она должна быть посвящена какой-то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неисчерпаемой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проблеме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педагогической науки и практики.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2.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Идея должна быть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фундаментальной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т.е. дающей импульс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создания теории и решения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множества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прикладных проблем.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</a:rPr>
              <a:t>3.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Концептуальная идея научной школы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должна быть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практико-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ориентированной, 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востребованной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педагогами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дающей ответ на многие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вопросы педагогической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практики.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3D1F0F-B2E7-494D-BCD5-937977A0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98" y="3648674"/>
            <a:ext cx="5002502" cy="33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2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56A32-07B3-43A3-B0AD-DF4B0245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831"/>
            <a:ext cx="10515600" cy="8189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Структура педагогической идеи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2969C-B57A-459F-83E1-13642A3A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9" y="1009816"/>
            <a:ext cx="11759979" cy="5657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ель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опыта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его усвоения (деятельность,  переживание, мотив, смысл)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риемы,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методы, 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создания условий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позиции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участников процесса: ученика и учителя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(цифровая)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среда</a:t>
            </a:r>
            <a:endParaRPr lang="ru-RU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критерии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индикаторы</a:t>
            </a:r>
            <a:endParaRPr lang="ru-RU" sz="4000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EB0D4C62-5724-4E6E-A56B-F763D62AEBD6}"/>
              </a:ext>
            </a:extLst>
          </p:cNvPr>
          <p:cNvSpPr/>
          <p:nvPr/>
        </p:nvSpPr>
        <p:spPr>
          <a:xfrm flipH="1">
            <a:off x="5841560" y="1709530"/>
            <a:ext cx="201432" cy="119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D1EC876-DA7B-482E-804B-C2BA39E3E197}"/>
              </a:ext>
            </a:extLst>
          </p:cNvPr>
          <p:cNvSpPr/>
          <p:nvPr/>
        </p:nvSpPr>
        <p:spPr>
          <a:xfrm>
            <a:off x="5841560" y="2258947"/>
            <a:ext cx="201432" cy="30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27BB32-969D-4A04-B948-9F421DCB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235" y="3422599"/>
            <a:ext cx="237765" cy="31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82D0D6-5B24-466B-91C2-158F2318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38" y="4118763"/>
            <a:ext cx="237765" cy="3170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7FFFDD-1033-48E9-B762-79A95FC9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38" y="4813380"/>
            <a:ext cx="237765" cy="317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4BC727-4C34-44FD-9D52-C1D14E79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38" y="5507997"/>
            <a:ext cx="237765" cy="317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BD7B03-80F9-4AF9-8CED-B52031D51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53" y="1551020"/>
            <a:ext cx="23776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1233</Words>
  <Application>Microsoft Office PowerPoint</Application>
  <PresentationFormat>Широкоэкранный</PresentationFormat>
  <Paragraphs>125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Oswald</vt:lpstr>
      <vt:lpstr>Times New Roman</vt:lpstr>
      <vt:lpstr>Тема Office</vt:lpstr>
      <vt:lpstr>Научная школа в педагогике: критерии и условия развития</vt:lpstr>
      <vt:lpstr>Традиционное понимание научной школы</vt:lpstr>
      <vt:lpstr>Научные школы в педагогике</vt:lpstr>
      <vt:lpstr>Научные школы в педагогике…</vt:lpstr>
      <vt:lpstr>Научные школы в педагогике…</vt:lpstr>
      <vt:lpstr>Признаки научной школы (классические):</vt:lpstr>
      <vt:lpstr>Признаки научной школы (классические…):</vt:lpstr>
      <vt:lpstr>Какой должна быть научная идея, чтобы на ее основе могла сформироваться научная школа? </vt:lpstr>
      <vt:lpstr>Структура педагогической идеи</vt:lpstr>
      <vt:lpstr>Примеры продуктивных идей в педагогике:</vt:lpstr>
      <vt:lpstr>Примеры продуктивных идей педагогов-новаторов…</vt:lpstr>
      <vt:lpstr>Один из источников идеи – обращение к смежным наукам</vt:lpstr>
      <vt:lpstr>Динамика развития научной школы: </vt:lpstr>
      <vt:lpstr> Риски функционирования и развития научной школы  (позиция научного совета РАО по методологии):</vt:lpstr>
      <vt:lpstr>Механизм рождения новой научной школы</vt:lpstr>
      <vt:lpstr>Условия развития научных школ:</vt:lpstr>
      <vt:lpstr>Роль региональных центров РАО в поддержке развития научно-педагогических школ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школа в педагогике: критерии и условия развития</dc:title>
  <dc:creator>! Сериков Владислав Владиславович</dc:creator>
  <cp:lastModifiedBy>! Сериков Владислав Владиславович</cp:lastModifiedBy>
  <cp:revision>9</cp:revision>
  <dcterms:created xsi:type="dcterms:W3CDTF">2021-09-27T09:18:40Z</dcterms:created>
  <dcterms:modified xsi:type="dcterms:W3CDTF">2022-01-26T09:47:04Z</dcterms:modified>
</cp:coreProperties>
</file>